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4"/>
  </p:notesMasterIdLst>
  <p:handoutMasterIdLst>
    <p:handoutMasterId r:id="rId45"/>
  </p:handoutMasterIdLst>
  <p:sldIdLst>
    <p:sldId id="330" r:id="rId6"/>
    <p:sldId id="346" r:id="rId7"/>
    <p:sldId id="400" r:id="rId8"/>
    <p:sldId id="399" r:id="rId9"/>
    <p:sldId id="401" r:id="rId10"/>
    <p:sldId id="402" r:id="rId11"/>
    <p:sldId id="396"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35" r:id="rId28"/>
    <p:sldId id="336" r:id="rId29"/>
    <p:sldId id="337" r:id="rId30"/>
    <p:sldId id="338" r:id="rId31"/>
    <p:sldId id="403" r:id="rId32"/>
    <p:sldId id="347" r:id="rId33"/>
    <p:sldId id="374" r:id="rId34"/>
    <p:sldId id="375" r:id="rId35"/>
    <p:sldId id="408" r:id="rId36"/>
    <p:sldId id="378" r:id="rId37"/>
    <p:sldId id="405" r:id="rId38"/>
    <p:sldId id="397" r:id="rId39"/>
    <p:sldId id="398" r:id="rId40"/>
    <p:sldId id="359" r:id="rId41"/>
    <p:sldId id="306" r:id="rId42"/>
    <p:sldId id="404" r:id="rId43"/>
  </p:sldIdLst>
  <p:sldSz cx="10693400" cy="7561263"/>
  <p:notesSz cx="6797675" cy="9926638"/>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autoAdjust="0"/>
    <p:restoredTop sz="94708" autoAdjust="0"/>
  </p:normalViewPr>
  <p:slideViewPr>
    <p:cSldViewPr>
      <p:cViewPr varScale="1">
        <p:scale>
          <a:sx n="81" d="100"/>
          <a:sy n="81" d="100"/>
        </p:scale>
        <p:origin x="1104" y="62"/>
      </p:cViewPr>
      <p:guideLst>
        <p:guide orient="horz" pos="2381"/>
        <p:guide pos="3368"/>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2A7E533-E6E2-4234-ABB3-4733D5CF7109}" type="datetimeFigureOut">
              <a:rPr lang="fi-FI" smtClean="0"/>
              <a:t>2.2.2016</a:t>
            </a:fld>
            <a:endParaRPr lang="fi-FI"/>
          </a:p>
        </p:txBody>
      </p:sp>
      <p:sp>
        <p:nvSpPr>
          <p:cNvPr id="4" name="Alatunnisteen paikkamerkki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381660E-50FD-4CB1-9AF8-A9CA6137B01F}" type="slidenum">
              <a:rPr lang="fi-FI" smtClean="0"/>
              <a:t>‹#›</a:t>
            </a:fld>
            <a:endParaRPr lang="fi-FI"/>
          </a:p>
        </p:txBody>
      </p:sp>
    </p:spTree>
    <p:extLst>
      <p:ext uri="{BB962C8B-B14F-4D97-AF65-F5344CB8AC3E}">
        <p14:creationId xmlns:p14="http://schemas.microsoft.com/office/powerpoint/2010/main" val="3450777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smtClean="0"/>
            </a:lvl1pPr>
          </a:lstStyle>
          <a:p>
            <a:pPr>
              <a:defRPr/>
            </a:pPr>
            <a:endParaRPr lang="fi-FI"/>
          </a:p>
        </p:txBody>
      </p:sp>
      <p:sp>
        <p:nvSpPr>
          <p:cNvPr id="3" name="Päivämäärän paikkamerkki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smtClean="0"/>
            </a:lvl1pPr>
          </a:lstStyle>
          <a:p>
            <a:pPr>
              <a:defRPr/>
            </a:pPr>
            <a:fld id="{C494AC1C-B0FF-4046-B72D-5A7E322A150E}" type="datetimeFigureOut">
              <a:rPr lang="fi-FI"/>
              <a:pPr>
                <a:defRPr/>
              </a:pPr>
              <a:t>2.2.2016</a:t>
            </a:fld>
            <a:endParaRPr lang="fi-FI"/>
          </a:p>
        </p:txBody>
      </p:sp>
      <p:sp>
        <p:nvSpPr>
          <p:cNvPr id="4" name="Dian kuvan paikkamerkki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Huomautusten paikkamerkki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6" name="Alatunnisteen paikkamerkki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smtClean="0"/>
            </a:lvl1pPr>
          </a:lstStyle>
          <a:p>
            <a:pPr>
              <a:defRPr/>
            </a:pPr>
            <a:endParaRPr lang="fi-FI"/>
          </a:p>
        </p:txBody>
      </p:sp>
      <p:sp>
        <p:nvSpPr>
          <p:cNvPr id="7" name="Dian numeron paikkamerkki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eaLnBrk="1" hangingPunct="1">
              <a:defRPr sz="1200" smtClean="0"/>
            </a:lvl1pPr>
          </a:lstStyle>
          <a:p>
            <a:pPr>
              <a:defRPr/>
            </a:pPr>
            <a:fld id="{64BE228D-C77A-450A-8FAB-9DF24B65C9FF}" type="slidenum">
              <a:rPr lang="fi-FI"/>
              <a:pPr>
                <a:defRPr/>
              </a:pPr>
              <a:t>‹#›</a:t>
            </a:fld>
            <a:endParaRPr lang="fi-FI"/>
          </a:p>
        </p:txBody>
      </p:sp>
    </p:spTree>
    <p:extLst>
      <p:ext uri="{BB962C8B-B14F-4D97-AF65-F5344CB8AC3E}">
        <p14:creationId xmlns:p14="http://schemas.microsoft.com/office/powerpoint/2010/main" val="1940867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8374" indent="-287836">
              <a:defRPr>
                <a:solidFill>
                  <a:schemeClr val="tx1"/>
                </a:solidFill>
                <a:latin typeface="Arial" charset="0"/>
                <a:cs typeface="Arial" charset="0"/>
              </a:defRPr>
            </a:lvl2pPr>
            <a:lvl3pPr marL="1151344" indent="-230269">
              <a:defRPr>
                <a:solidFill>
                  <a:schemeClr val="tx1"/>
                </a:solidFill>
                <a:latin typeface="Arial" charset="0"/>
                <a:cs typeface="Arial" charset="0"/>
              </a:defRPr>
            </a:lvl3pPr>
            <a:lvl4pPr marL="1611881" indent="-230269">
              <a:defRPr>
                <a:solidFill>
                  <a:schemeClr val="tx1"/>
                </a:solidFill>
                <a:latin typeface="Arial" charset="0"/>
                <a:cs typeface="Arial" charset="0"/>
              </a:defRPr>
            </a:lvl4pPr>
            <a:lvl5pPr marL="2072419" indent="-230269">
              <a:defRPr>
                <a:solidFill>
                  <a:schemeClr val="tx1"/>
                </a:solidFill>
                <a:latin typeface="Arial" charset="0"/>
                <a:cs typeface="Arial" charset="0"/>
              </a:defRPr>
            </a:lvl5pPr>
            <a:lvl6pPr marL="2532957" indent="-230269" eaLnBrk="0" fontAlgn="base" hangingPunct="0">
              <a:spcBef>
                <a:spcPct val="0"/>
              </a:spcBef>
              <a:spcAft>
                <a:spcPct val="0"/>
              </a:spcAft>
              <a:defRPr>
                <a:solidFill>
                  <a:schemeClr val="tx1"/>
                </a:solidFill>
                <a:latin typeface="Arial" charset="0"/>
                <a:cs typeface="Arial" charset="0"/>
              </a:defRPr>
            </a:lvl6pPr>
            <a:lvl7pPr marL="2993494" indent="-230269" eaLnBrk="0" fontAlgn="base" hangingPunct="0">
              <a:spcBef>
                <a:spcPct val="0"/>
              </a:spcBef>
              <a:spcAft>
                <a:spcPct val="0"/>
              </a:spcAft>
              <a:defRPr>
                <a:solidFill>
                  <a:schemeClr val="tx1"/>
                </a:solidFill>
                <a:latin typeface="Arial" charset="0"/>
                <a:cs typeface="Arial" charset="0"/>
              </a:defRPr>
            </a:lvl7pPr>
            <a:lvl8pPr marL="3454032" indent="-230269" eaLnBrk="0" fontAlgn="base" hangingPunct="0">
              <a:spcBef>
                <a:spcPct val="0"/>
              </a:spcBef>
              <a:spcAft>
                <a:spcPct val="0"/>
              </a:spcAft>
              <a:defRPr>
                <a:solidFill>
                  <a:schemeClr val="tx1"/>
                </a:solidFill>
                <a:latin typeface="Arial" charset="0"/>
                <a:cs typeface="Arial" charset="0"/>
              </a:defRPr>
            </a:lvl8pPr>
            <a:lvl9pPr marL="3914569" indent="-230269" eaLnBrk="0" fontAlgn="base" hangingPunct="0">
              <a:spcBef>
                <a:spcPct val="0"/>
              </a:spcBef>
              <a:spcAft>
                <a:spcPct val="0"/>
              </a:spcAft>
              <a:defRPr>
                <a:solidFill>
                  <a:schemeClr val="tx1"/>
                </a:solidFill>
                <a:latin typeface="Arial" charset="0"/>
                <a:cs typeface="Arial" charset="0"/>
              </a:defRPr>
            </a:lvl9pPr>
          </a:lstStyle>
          <a:p>
            <a:fld id="{545668F0-8805-420C-AC22-D59158FD6C50}" type="slidenum">
              <a:rPr lang="fi-FI" altLang="fi-FI" smtClean="0"/>
              <a:pPr/>
              <a:t>3</a:t>
            </a:fld>
            <a:endParaRPr lang="fi-FI" altLang="fi-FI" smtClean="0"/>
          </a:p>
        </p:txBody>
      </p:sp>
    </p:spTree>
    <p:extLst>
      <p:ext uri="{BB962C8B-B14F-4D97-AF65-F5344CB8AC3E}">
        <p14:creationId xmlns:p14="http://schemas.microsoft.com/office/powerpoint/2010/main" val="195019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altLang="fi-FI" smtClean="0"/>
              <a:t>Mistä on kyse: Käyn läpi VISIOmme ja kerron miksi tähän on päädytty ja miksi on tärkeää olla yhteinen visio!</a:t>
            </a:r>
          </a:p>
        </p:txBody>
      </p:sp>
      <p:sp>
        <p:nvSpPr>
          <p:cNvPr id="56324"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8374" indent="-287836">
              <a:defRPr>
                <a:solidFill>
                  <a:schemeClr val="tx1"/>
                </a:solidFill>
                <a:latin typeface="Arial" charset="0"/>
                <a:cs typeface="Arial" charset="0"/>
              </a:defRPr>
            </a:lvl2pPr>
            <a:lvl3pPr marL="1151344" indent="-230269">
              <a:defRPr>
                <a:solidFill>
                  <a:schemeClr val="tx1"/>
                </a:solidFill>
                <a:latin typeface="Arial" charset="0"/>
                <a:cs typeface="Arial" charset="0"/>
              </a:defRPr>
            </a:lvl3pPr>
            <a:lvl4pPr marL="1611881" indent="-230269">
              <a:defRPr>
                <a:solidFill>
                  <a:schemeClr val="tx1"/>
                </a:solidFill>
                <a:latin typeface="Arial" charset="0"/>
                <a:cs typeface="Arial" charset="0"/>
              </a:defRPr>
            </a:lvl4pPr>
            <a:lvl5pPr marL="2072419" indent="-230269">
              <a:defRPr>
                <a:solidFill>
                  <a:schemeClr val="tx1"/>
                </a:solidFill>
                <a:latin typeface="Arial" charset="0"/>
                <a:cs typeface="Arial" charset="0"/>
              </a:defRPr>
            </a:lvl5pPr>
            <a:lvl6pPr marL="2532957" indent="-230269" eaLnBrk="0" fontAlgn="base" hangingPunct="0">
              <a:spcBef>
                <a:spcPct val="0"/>
              </a:spcBef>
              <a:spcAft>
                <a:spcPct val="0"/>
              </a:spcAft>
              <a:defRPr>
                <a:solidFill>
                  <a:schemeClr val="tx1"/>
                </a:solidFill>
                <a:latin typeface="Arial" charset="0"/>
                <a:cs typeface="Arial" charset="0"/>
              </a:defRPr>
            </a:lvl6pPr>
            <a:lvl7pPr marL="2993494" indent="-230269" eaLnBrk="0" fontAlgn="base" hangingPunct="0">
              <a:spcBef>
                <a:spcPct val="0"/>
              </a:spcBef>
              <a:spcAft>
                <a:spcPct val="0"/>
              </a:spcAft>
              <a:defRPr>
                <a:solidFill>
                  <a:schemeClr val="tx1"/>
                </a:solidFill>
                <a:latin typeface="Arial" charset="0"/>
                <a:cs typeface="Arial" charset="0"/>
              </a:defRPr>
            </a:lvl7pPr>
            <a:lvl8pPr marL="3454032" indent="-230269" eaLnBrk="0" fontAlgn="base" hangingPunct="0">
              <a:spcBef>
                <a:spcPct val="0"/>
              </a:spcBef>
              <a:spcAft>
                <a:spcPct val="0"/>
              </a:spcAft>
              <a:defRPr>
                <a:solidFill>
                  <a:schemeClr val="tx1"/>
                </a:solidFill>
                <a:latin typeface="Arial" charset="0"/>
                <a:cs typeface="Arial" charset="0"/>
              </a:defRPr>
            </a:lvl8pPr>
            <a:lvl9pPr marL="3914569" indent="-230269" eaLnBrk="0" fontAlgn="base" hangingPunct="0">
              <a:spcBef>
                <a:spcPct val="0"/>
              </a:spcBef>
              <a:spcAft>
                <a:spcPct val="0"/>
              </a:spcAft>
              <a:defRPr>
                <a:solidFill>
                  <a:schemeClr val="tx1"/>
                </a:solidFill>
                <a:latin typeface="Arial" charset="0"/>
                <a:cs typeface="Arial" charset="0"/>
              </a:defRPr>
            </a:lvl9pPr>
          </a:lstStyle>
          <a:p>
            <a:fld id="{52863F68-F052-4D27-AED1-D93BC6BFCE5F}" type="slidenum">
              <a:rPr lang="fi-FI" altLang="fi-FI" smtClean="0">
                <a:solidFill>
                  <a:srgbClr val="000000"/>
                </a:solidFill>
                <a:latin typeface="Calibri" pitchFamily="34" charset="0"/>
              </a:rPr>
              <a:pPr/>
              <a:t>5</a:t>
            </a:fld>
            <a:endParaRPr lang="fi-FI" altLang="fi-FI" smtClean="0">
              <a:solidFill>
                <a:srgbClr val="000000"/>
              </a:solidFill>
              <a:latin typeface="Calibri" pitchFamily="34" charset="0"/>
            </a:endParaRPr>
          </a:p>
        </p:txBody>
      </p:sp>
    </p:spTree>
    <p:extLst>
      <p:ext uri="{BB962C8B-B14F-4D97-AF65-F5344CB8AC3E}">
        <p14:creationId xmlns:p14="http://schemas.microsoft.com/office/powerpoint/2010/main" val="32746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46F65129-4696-4A95-9235-D89A86712B4C}" type="slidenum">
              <a:rPr lang="en-US">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55452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i-FI" altLang="fi-FI"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07117B-28D7-410E-BC27-2022CB52B0DB}" type="slidenum">
              <a:rPr lang="fi-FI" altLang="fi-FI" sz="1200" smtClean="0"/>
              <a:pPr/>
              <a:t>30</a:t>
            </a:fld>
            <a:endParaRPr lang="fi-FI" altLang="fi-FI" sz="1200" smtClean="0"/>
          </a:p>
        </p:txBody>
      </p:sp>
    </p:spTree>
    <p:extLst>
      <p:ext uri="{BB962C8B-B14F-4D97-AF65-F5344CB8AC3E}">
        <p14:creationId xmlns:p14="http://schemas.microsoft.com/office/powerpoint/2010/main" val="24209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hape 11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Shape 119"/>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Potilas tulee päivystykseen perusterveydenhuollossa ja hoitotiedot lääkitystietoineen kirjataan Logican Pegasos-potilasjärjestelmään. Potilas saa päivystyslähetteen HUSiin erikoissairaanhoitoon. Lähete siirretään sähköisenä lähetteenä Logican Pegasos-järjestelmästä Logican Uranus-järjestelmään HL7-sanomana käyttäen Microsoft Biztalk-integraatioalustaa lähetteen sähköisessä siirrossa. Lähetteen mukana ei siirry potilaan lääkitystietoja.</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Päivystyspoliklinikka avaa sähköisen lähetteen Uranuksessa ja odottaa potilaan saapumista. Potilas tutkitaan ja hänen lääkityksensä kirjataan hoitotietoihin. Potilaalle määrätään hoitoprotokollan mukaiset laboratoriotutkimukset ja kuvantamistutkimus, vaikka potilasjärjestelmässä ei ole malliprotokollaa, joka joudutaan katsomaan Duodecimin Terveysportti-palvelusta. Laboratoriotutkimukset tilataan Mylabin WebLab-järjestelmällä, joka on selain-pohjainen. Kuvantamistutkimus tilataan merkkipohjaisella RADU-järjestelmällä, joka on vuodelta 1993.  Molempien tilausten osalta potilaan tunnistetiedot (ADT) on siirretty Microsoftin Biztalk-integraatioalustalla Logican Uranuksesta Mylabin WebLabiin ja L-Forcen RADUun.</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Laboratoriotutkimukset katsotaan Mylabin Weblab-järjestelmästä, koska tutkimukstulokset eivät siirry Uranus-järjestelmään. Ohjelmisto ei pysty varoittamaan hoitohenkilöstä potilaan lääkityksen vaikutuksista laboratoriotutkimusten tuloksiin, koska lääkitystiedot eivät siirry järjestelmien välillä.</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HUS Röntgen kirjaa tutkimuksen hoitotiedot merkkipohjaiseen L-Forcen RADU-järjestelmään. Radiologi tutkii ja diagnosoi röntgenkuvan Agfa Pacs-ohjelmalla ja sanelee lausunnon puheentunnistusohjelmalla. Kun lausunto on purettu, se siirretään Logican Uranus-järjestelmään Microsoft Biztalk-integraatioalustalla. Hoitohenkilökunta päivystyksessä voi katsoa potilaan röntgen tutkimusta Agfa Pacs-katseluohjelmalla, johon on kirjauduttava erikseen ja jolla on oma käyttöliittymänsä.</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Kun diagnostiset tutkimukset on tehty, potilas siirretään anestesiayksikköön anestesiaa varten. GE:n anestesiajärjestelmään ei siirry potilaan lääkitystä Uranus-järjestelmästä, vaan ne on kirjattava erikseen samoin kuin allergia ja muut kriittiset hoitotiedot. Potilaan tunnistetiedot siirtyvät Uranus-järjestelmästä Microsoft Biztalk-integraatioalustalla GE:n anestesiajärjestelmään.</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Potilas siirretään leikkaussaliin. Potilaan tunnistetiedot siirtyvät GE:n leikkaussalijärjestelmään Uranus-järjestelmästä Microsoft Biztalk-integraatioalustalla. GE:n anestesia ja leikkaussalijärjestelmien välillä eivät siirry potilaan lääkitystiedot.  Potilaan leikkauskertomus kirjataan GE:n Opera-leikkaussalijärjestelmään. Leikkauskertomus siirretään Uranus-järjestelmään Microsoft Biztalk-integraatioalustalla.</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Potilas tarvitsee leikkauksen jälkeen välitöntä tehohoitoa, jolloin hänet siirretään leikkaussalista tehohoitoyksikköön. Potilaan tunnistetiedot siirtyvät GE:n Clinosoft-tehohoitojärjestelmään Uranus-järjestelmästä Microsoft Biztalk-integraatioalustalla. GE:n Opera-leikkaussalijärjestelmän ja GE:n Clinisoft-tehohoitojärjestelmän välillä eivät siirry potilaan lääkitystiedot.</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Kun potilas ei enää tarvitse tehohoitoa, hänet siirretään vuodeosastohoitoon ja Logican Uranukseen kirjaataan hoitotiedot. Hoidon päättyessä potilaan hoitopalaute kirjataan Logican Uranus-järjestelmään ja se siirretään sähköisenä HL7-sanomana Logican Pegasokseen HL7 sanomana käyttäen Microsoft BizTalk-integraatioalustaa. Potilaan lääkitystiedot eivät siirry potilastietojärjestelmien välillä.</a:t>
            </a:r>
          </a:p>
        </p:txBody>
      </p:sp>
    </p:spTree>
    <p:extLst>
      <p:ext uri="{BB962C8B-B14F-4D97-AF65-F5344CB8AC3E}">
        <p14:creationId xmlns:p14="http://schemas.microsoft.com/office/powerpoint/2010/main" val="156356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15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hape 159"/>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Potilas tulee päivystykseen perusterveydenhuollossa ja hoitotiedot lääkitystietoineen kirjataan Logican Pegasos-potilasjärjestelmään. Potilas saa päivystyslähetteen HUSiin erikoissairaanhoitoon. Lähete siirretään sähköisenä lähetteenä Logican Pegasos-järjestelmästä Logican Uranus-järjestelmään HL7-sanomana käyttäen Microsoft Biztalk-integraatioalustaa lähetteen sähköisessä siirrossa. Lähetteen mukana ei siirry potilaan lääkitystietoja.</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Päivystyspoliklinikka avaa sähköisen lähetteen Uranuksessa ja odottaa potilaan saapumista. Potilas tutkitaan ja hänen lääkityksensä kirjataan hoitotietoihin. Potilaalle määrätään hoitoprotokollan mukaiset laboratoriotutkimukset ja kuvantamistutkimus, vaikka potilasjärjestelmässä ei ole malliprotokollaa, joka joudutaan katsomaan Duodecimin Terveysportti-palvelusta. Laboratoriotutkimukset tilataan Mylabin WebLab-järjestelmällä, joka on selain-pohjainen. Kuvantamistutkimus tilataan merkkipohjaisella RADU-järjestelmällä, joka on vuodelta 1993.  Molempien tilausten osalta potilaan tunnistetiedot (ADT) on siirretty Microsoftin Biztalk-integraatioalustalla Logican Uranuksesta Mylabin WebLabiin ja L-Forcen RADUun.</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Laboratoriotutkimukset katsotaan Mylabin Weblab-järjestelmästä, koska tutkimukstulokset eivät siirry Uranus-järjestelmään. Ohjelmisto ei pysty varoittamaan hoitohenkilöstä potilaan lääkityksen vaikutuksista laboratoriotutkimusten tuloksiin, koska lääkitystiedot eivät siirry järjestelmien välillä.</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HUS Röntgen kirjaa tutkimuksen hoitotiedot merkkipohjaiseen L-Forcen RADU-järjestelmään. Radiologi tutkii ja diagnosoi röntgenkuvan Agfa Pacs-ohjelmalla ja sanelee lausunnon puheentunnistusohjelmalla. Kun lausunto on purettu, se siirretään Logican Uranus-järjestelmään Microsoft Biztalk-integraatioalustalla. Hoitohenkilökunta päivystyksessä voi katsoa potilaan röntgen tutkimusta Agfa Pacs-katseluohjelmalla, johon on kirjauduttava erikseen ja jolla on oma käyttöliittymänsä.</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Kun diagnostiset tutkimukset on tehty, potilas siirretään anestesiayksikköön anestesiaa varten. GE:n anestesiajärjestelmään ei siirry potilaan lääkitystä Uranus-järjestelmästä, vaan ne on kirjattava erikseen samoin kuin allergia ja muut kriittiset hoitotiedot. Potilaan tunnistetiedot siirtyvät Uranus-järjestelmästä Microsoft Biztalk-integraatioalustalla GE:n anestesiajärjestelmään.</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Potilas siirretään leikkaussaliin. Potilaan tunnistetiedot siirtyvät GE:n leikkaussalijärjestelmään Uranus-järjestelmästä Microsoft Biztalk-integraatioalustalla. GE:n anestesia ja leikkaussalijärjestelmien välillä eivät siirry potilaan lääkitystiedot.  Potilaan leikkauskertomus kirjataan GE:n Opera-leikkaussalijärjestelmään. Leikkauskertomus siirretään Uranus-järjestelmään Microsoft Biztalk-integraatioalustalla.</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Potilas tarvitsee leikkauksen jälkeen välitöntä tehohoitoa, jolloin hänet siirretään leikkaussalista tehohoitoyksikköön. Potilaan tunnistetiedot siirtyvät GE:n Clinosoft-tehohoitojärjestelmään Uranus-järjestelmästä Microsoft Biztalk-integraatioalustalla. GE:n Opera-leikkaussalijärjestelmän ja GE:n Clinisoft-tehohoitojärjestelmän välillä eivät siirry potilaan lääkitystiedot.</a:t>
            </a:r>
          </a:p>
          <a:p>
            <a:pPr>
              <a:lnSpc>
                <a:spcPct val="70000"/>
              </a:lnSpc>
            </a:pPr>
            <a:endParaRPr lang="fi-FI" altLang="fi-FI" sz="900">
              <a:ea typeface="Calibri" panose="020F0502020204030204" pitchFamily="34" charset="0"/>
              <a:cs typeface="Calibri" panose="020F0502020204030204" pitchFamily="34" charset="0"/>
              <a:sym typeface="Calibri" panose="020F0502020204030204" pitchFamily="34" charset="0"/>
            </a:endParaRPr>
          </a:p>
          <a:p>
            <a:pPr>
              <a:lnSpc>
                <a:spcPct val="70000"/>
              </a:lnSpc>
            </a:pPr>
            <a:r>
              <a:rPr lang="fi-FI" altLang="fi-FI" sz="900">
                <a:ea typeface="Calibri" panose="020F0502020204030204" pitchFamily="34" charset="0"/>
                <a:cs typeface="Calibri" panose="020F0502020204030204" pitchFamily="34" charset="0"/>
                <a:sym typeface="Calibri" panose="020F0502020204030204" pitchFamily="34" charset="0"/>
              </a:rPr>
              <a:t>Kun potilas ei enää tarvitse tehohoitoa, hänet siirretään vuodeosastohoitoon ja Logican Uranukseen kirjaataan hoitotiedot. Hoidon päättyessä potilaan hoitopalaute kirjataan Logican Uranus-järjestelmään ja se siirretään sähköisenä HL7-sanomana Logican Pegasokseen HL7 sanomana käyttäen Microsoft BizTalk-integraatioalustaa. Potilaan lääkitystiedot eivät siirry potilastietojärjestelmien välillä.</a:t>
            </a:r>
          </a:p>
        </p:txBody>
      </p:sp>
    </p:spTree>
    <p:extLst>
      <p:ext uri="{BB962C8B-B14F-4D97-AF65-F5344CB8AC3E}">
        <p14:creationId xmlns:p14="http://schemas.microsoft.com/office/powerpoint/2010/main" val="199684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801688" y="2349500"/>
            <a:ext cx="9090025" cy="1620838"/>
          </a:xfrm>
        </p:spPr>
        <p:txBody>
          <a:bodyPr/>
          <a:lstStyle/>
          <a:p>
            <a:r>
              <a:rPr lang="fi-FI" smtClean="0"/>
              <a:t>Muokkaa perustyyl. napsautt.</a:t>
            </a:r>
            <a:endParaRPr lang="fi-FI"/>
          </a:p>
        </p:txBody>
      </p:sp>
      <p:sp>
        <p:nvSpPr>
          <p:cNvPr id="3" name="Alaotsikko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extLst>
      <p:ext uri="{BB962C8B-B14F-4D97-AF65-F5344CB8AC3E}">
        <p14:creationId xmlns:p14="http://schemas.microsoft.com/office/powerpoint/2010/main" val="156293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6431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747000" y="1798638"/>
            <a:ext cx="2401888" cy="53975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539750" y="1798638"/>
            <a:ext cx="7054850" cy="53975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85249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52297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336675" y="1237457"/>
            <a:ext cx="8020050" cy="2632440"/>
          </a:xfrm>
        </p:spPr>
        <p:txBody>
          <a:bodyPr anchor="b"/>
          <a:lstStyle>
            <a:lvl1pPr algn="ctr">
              <a:defRPr sz="5263"/>
            </a:lvl1pPr>
          </a:lstStyle>
          <a:p>
            <a:r>
              <a:rPr lang="fi-FI" smtClean="0"/>
              <a:t>Muokkaa perustyyl. napsautt.</a:t>
            </a:r>
            <a:endParaRPr lang="fi-FI"/>
          </a:p>
        </p:txBody>
      </p:sp>
      <p:sp>
        <p:nvSpPr>
          <p:cNvPr id="3" name="Alaotsikko 2"/>
          <p:cNvSpPr>
            <a:spLocks noGrp="1"/>
          </p:cNvSpPr>
          <p:nvPr>
            <p:ph type="subTitle" idx="1"/>
          </p:nvPr>
        </p:nvSpPr>
        <p:spPr>
          <a:xfrm>
            <a:off x="1336675" y="3971414"/>
            <a:ext cx="8020050" cy="182555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89CD7714-975F-4CF2-B76A-AD76F3E022AC}" type="datetimeFigureOut">
              <a:rPr lang="fi-FI" smtClean="0"/>
              <a:t>2.2.2016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F288300-F9D7-4F71-B252-135B9093D729}" type="slidenum">
              <a:rPr lang="fi-FI" smtClean="0"/>
              <a:t>‹#›</a:t>
            </a:fld>
            <a:endParaRPr lang="fi-FI"/>
          </a:p>
        </p:txBody>
      </p:sp>
    </p:spTree>
    <p:extLst>
      <p:ext uri="{BB962C8B-B14F-4D97-AF65-F5344CB8AC3E}">
        <p14:creationId xmlns:p14="http://schemas.microsoft.com/office/powerpoint/2010/main" val="95583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9CD7714-975F-4CF2-B76A-AD76F3E022AC}" type="datetimeFigureOut">
              <a:rPr lang="fi-FI" smtClean="0"/>
              <a:t>2.2.2016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F288300-F9D7-4F71-B252-135B9093D729}" type="slidenum">
              <a:rPr lang="fi-FI" smtClean="0"/>
              <a:t>‹#›</a:t>
            </a:fld>
            <a:endParaRPr lang="fi-FI"/>
          </a:p>
        </p:txBody>
      </p:sp>
    </p:spTree>
    <p:extLst>
      <p:ext uri="{BB962C8B-B14F-4D97-AF65-F5344CB8AC3E}">
        <p14:creationId xmlns:p14="http://schemas.microsoft.com/office/powerpoint/2010/main" val="3587944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9602" y="1885066"/>
            <a:ext cx="9223058" cy="3145275"/>
          </a:xfrm>
        </p:spPr>
        <p:txBody>
          <a:bodyPr anchor="b"/>
          <a:lstStyle>
            <a:lvl1pPr>
              <a:defRPr sz="5263"/>
            </a:lvl1pPr>
          </a:lstStyle>
          <a:p>
            <a:r>
              <a:rPr lang="fi-FI" smtClean="0"/>
              <a:t>Muokkaa perustyyl. napsautt.</a:t>
            </a:r>
            <a:endParaRPr lang="fi-FI"/>
          </a:p>
        </p:txBody>
      </p:sp>
      <p:sp>
        <p:nvSpPr>
          <p:cNvPr id="3" name="Tekstin paikkamerkki 2"/>
          <p:cNvSpPr>
            <a:spLocks noGrp="1"/>
          </p:cNvSpPr>
          <p:nvPr>
            <p:ph type="body" idx="1"/>
          </p:nvPr>
        </p:nvSpPr>
        <p:spPr>
          <a:xfrm>
            <a:off x="729602" y="5060096"/>
            <a:ext cx="9223058" cy="1654026"/>
          </a:xfr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89CD7714-975F-4CF2-B76A-AD76F3E022AC}" type="datetimeFigureOut">
              <a:rPr lang="fi-FI" smtClean="0"/>
              <a:t>2.2.2016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F288300-F9D7-4F71-B252-135B9093D729}" type="slidenum">
              <a:rPr lang="fi-FI" smtClean="0"/>
              <a:t>‹#›</a:t>
            </a:fld>
            <a:endParaRPr lang="fi-FI"/>
          </a:p>
        </p:txBody>
      </p:sp>
    </p:spTree>
    <p:extLst>
      <p:ext uri="{BB962C8B-B14F-4D97-AF65-F5344CB8AC3E}">
        <p14:creationId xmlns:p14="http://schemas.microsoft.com/office/powerpoint/2010/main" val="3439424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35171" y="2012836"/>
            <a:ext cx="4544695" cy="479755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5413534" y="2012836"/>
            <a:ext cx="4544695" cy="479755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89CD7714-975F-4CF2-B76A-AD76F3E022AC}" type="datetimeFigureOut">
              <a:rPr lang="fi-FI" smtClean="0"/>
              <a:t>2.2.2016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F288300-F9D7-4F71-B252-135B9093D729}" type="slidenum">
              <a:rPr lang="fi-FI" smtClean="0"/>
              <a:t>‹#›</a:t>
            </a:fld>
            <a:endParaRPr lang="fi-FI"/>
          </a:p>
        </p:txBody>
      </p:sp>
    </p:spTree>
    <p:extLst>
      <p:ext uri="{BB962C8B-B14F-4D97-AF65-F5344CB8AC3E}">
        <p14:creationId xmlns:p14="http://schemas.microsoft.com/office/powerpoint/2010/main" val="2805613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736564" y="402568"/>
            <a:ext cx="9223058" cy="1461495"/>
          </a:xfrm>
        </p:spPr>
        <p:txBody>
          <a:bodyPr/>
          <a:lstStyle/>
          <a:p>
            <a:r>
              <a:rPr lang="fi-FI" smtClean="0"/>
              <a:t>Muokkaa perustyyl. napsautt.</a:t>
            </a:r>
            <a:endParaRPr lang="fi-FI"/>
          </a:p>
        </p:txBody>
      </p:sp>
      <p:sp>
        <p:nvSpPr>
          <p:cNvPr id="3" name="Tekstin paikkamerkki 2"/>
          <p:cNvSpPr>
            <a:spLocks noGrp="1"/>
          </p:cNvSpPr>
          <p:nvPr>
            <p:ph type="body" idx="1"/>
          </p:nvPr>
        </p:nvSpPr>
        <p:spPr>
          <a:xfrm>
            <a:off x="736565" y="1853560"/>
            <a:ext cx="4523809"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smtClean="0"/>
              <a:t>Muokkaa tekstin perustyylejä napsauttamalla</a:t>
            </a:r>
          </a:p>
        </p:txBody>
      </p:sp>
      <p:sp>
        <p:nvSpPr>
          <p:cNvPr id="4" name="Sisällön paikkamerkki 3"/>
          <p:cNvSpPr>
            <a:spLocks noGrp="1"/>
          </p:cNvSpPr>
          <p:nvPr>
            <p:ph sz="half" idx="2"/>
          </p:nvPr>
        </p:nvSpPr>
        <p:spPr>
          <a:xfrm>
            <a:off x="736565" y="2761961"/>
            <a:ext cx="4523809" cy="40624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5413534" y="1853560"/>
            <a:ext cx="4546088"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smtClean="0"/>
              <a:t>Muokkaa tekstin perustyylejä napsauttamalla</a:t>
            </a:r>
          </a:p>
        </p:txBody>
      </p:sp>
      <p:sp>
        <p:nvSpPr>
          <p:cNvPr id="6" name="Sisällön paikkamerkki 5"/>
          <p:cNvSpPr>
            <a:spLocks noGrp="1"/>
          </p:cNvSpPr>
          <p:nvPr>
            <p:ph sz="quarter" idx="4"/>
          </p:nvPr>
        </p:nvSpPr>
        <p:spPr>
          <a:xfrm>
            <a:off x="5413534" y="2761961"/>
            <a:ext cx="4546088" cy="40624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89CD7714-975F-4CF2-B76A-AD76F3E022AC}" type="datetimeFigureOut">
              <a:rPr lang="fi-FI" smtClean="0"/>
              <a:t>2.2.2016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F288300-F9D7-4F71-B252-135B9093D729}" type="slidenum">
              <a:rPr lang="fi-FI" smtClean="0"/>
              <a:t>‹#›</a:t>
            </a:fld>
            <a:endParaRPr lang="fi-FI"/>
          </a:p>
        </p:txBody>
      </p:sp>
    </p:spTree>
    <p:extLst>
      <p:ext uri="{BB962C8B-B14F-4D97-AF65-F5344CB8AC3E}">
        <p14:creationId xmlns:p14="http://schemas.microsoft.com/office/powerpoint/2010/main" val="3215521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89CD7714-975F-4CF2-B76A-AD76F3E022AC}" type="datetimeFigureOut">
              <a:rPr lang="fi-FI" smtClean="0"/>
              <a:t>2.2.2016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F288300-F9D7-4F71-B252-135B9093D729}" type="slidenum">
              <a:rPr lang="fi-FI" smtClean="0"/>
              <a:t>‹#›</a:t>
            </a:fld>
            <a:endParaRPr lang="fi-FI"/>
          </a:p>
        </p:txBody>
      </p:sp>
    </p:spTree>
    <p:extLst>
      <p:ext uri="{BB962C8B-B14F-4D97-AF65-F5344CB8AC3E}">
        <p14:creationId xmlns:p14="http://schemas.microsoft.com/office/powerpoint/2010/main" val="99453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9CD7714-975F-4CF2-B76A-AD76F3E022AC}" type="datetimeFigureOut">
              <a:rPr lang="fi-FI" smtClean="0"/>
              <a:t>2.2.2016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F288300-F9D7-4F71-B252-135B9093D729}" type="slidenum">
              <a:rPr lang="fi-FI" smtClean="0"/>
              <a:t>‹#›</a:t>
            </a:fld>
            <a:endParaRPr lang="fi-FI"/>
          </a:p>
        </p:txBody>
      </p:sp>
    </p:spTree>
    <p:extLst>
      <p:ext uri="{BB962C8B-B14F-4D97-AF65-F5344CB8AC3E}">
        <p14:creationId xmlns:p14="http://schemas.microsoft.com/office/powerpoint/2010/main" val="120397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3672123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36564" y="504084"/>
            <a:ext cx="3448900" cy="1764295"/>
          </a:xfrm>
        </p:spPr>
        <p:txBody>
          <a:bodyPr anchor="b"/>
          <a:lstStyle>
            <a:lvl1pPr>
              <a:defRPr sz="2807"/>
            </a:lvl1pPr>
          </a:lstStyle>
          <a:p>
            <a:r>
              <a:rPr lang="fi-FI" smtClean="0"/>
              <a:t>Muokkaa perustyyl. napsautt.</a:t>
            </a:r>
            <a:endParaRPr lang="fi-FI"/>
          </a:p>
        </p:txBody>
      </p:sp>
      <p:sp>
        <p:nvSpPr>
          <p:cNvPr id="3" name="Sisällön paikkamerkki 2"/>
          <p:cNvSpPr>
            <a:spLocks noGrp="1"/>
          </p:cNvSpPr>
          <p:nvPr>
            <p:ph idx="1"/>
          </p:nvPr>
        </p:nvSpPr>
        <p:spPr>
          <a:xfrm>
            <a:off x="4546088" y="1088682"/>
            <a:ext cx="5413534" cy="5373398"/>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9CD7714-975F-4CF2-B76A-AD76F3E022AC}" type="datetimeFigureOut">
              <a:rPr lang="fi-FI" smtClean="0"/>
              <a:t>2.2.2016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F288300-F9D7-4F71-B252-135B9093D729}" type="slidenum">
              <a:rPr lang="fi-FI" smtClean="0"/>
              <a:t>‹#›</a:t>
            </a:fld>
            <a:endParaRPr lang="fi-FI"/>
          </a:p>
        </p:txBody>
      </p:sp>
    </p:spTree>
    <p:extLst>
      <p:ext uri="{BB962C8B-B14F-4D97-AF65-F5344CB8AC3E}">
        <p14:creationId xmlns:p14="http://schemas.microsoft.com/office/powerpoint/2010/main" val="3865141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736564" y="504084"/>
            <a:ext cx="3448900" cy="1764295"/>
          </a:xfrm>
        </p:spPr>
        <p:txBody>
          <a:bodyPr anchor="b"/>
          <a:lstStyle>
            <a:lvl1pPr>
              <a:defRPr sz="2807"/>
            </a:lvl1pPr>
          </a:lstStyle>
          <a:p>
            <a:r>
              <a:rPr lang="fi-FI" smtClean="0"/>
              <a:t>Muokkaa perustyyl. napsautt.</a:t>
            </a:r>
            <a:endParaRPr lang="fi-FI"/>
          </a:p>
        </p:txBody>
      </p:sp>
      <p:sp>
        <p:nvSpPr>
          <p:cNvPr id="3" name="Kuvan paikkamerkki 2"/>
          <p:cNvSpPr>
            <a:spLocks noGrp="1"/>
          </p:cNvSpPr>
          <p:nvPr>
            <p:ph type="pic" idx="1"/>
          </p:nvPr>
        </p:nvSpPr>
        <p:spPr>
          <a:xfrm>
            <a:off x="4546088" y="1088682"/>
            <a:ext cx="5413534" cy="5373398"/>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endParaRPr lang="fi-FI"/>
          </a:p>
        </p:txBody>
      </p:sp>
      <p:sp>
        <p:nvSpPr>
          <p:cNvPr id="4" name="Tekstin paikkamerkki 3"/>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9CD7714-975F-4CF2-B76A-AD76F3E022AC}" type="datetimeFigureOut">
              <a:rPr lang="fi-FI" smtClean="0"/>
              <a:t>2.2.2016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F288300-F9D7-4F71-B252-135B9093D729}" type="slidenum">
              <a:rPr lang="fi-FI" smtClean="0"/>
              <a:t>‹#›</a:t>
            </a:fld>
            <a:endParaRPr lang="fi-FI"/>
          </a:p>
        </p:txBody>
      </p:sp>
    </p:spTree>
    <p:extLst>
      <p:ext uri="{BB962C8B-B14F-4D97-AF65-F5344CB8AC3E}">
        <p14:creationId xmlns:p14="http://schemas.microsoft.com/office/powerpoint/2010/main" val="3439822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9CD7714-975F-4CF2-B76A-AD76F3E022AC}" type="datetimeFigureOut">
              <a:rPr lang="fi-FI" smtClean="0"/>
              <a:t>2.2.2016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F288300-F9D7-4F71-B252-135B9093D729}" type="slidenum">
              <a:rPr lang="fi-FI" smtClean="0"/>
              <a:t>‹#›</a:t>
            </a:fld>
            <a:endParaRPr lang="fi-FI"/>
          </a:p>
        </p:txBody>
      </p:sp>
    </p:spTree>
    <p:extLst>
      <p:ext uri="{BB962C8B-B14F-4D97-AF65-F5344CB8AC3E}">
        <p14:creationId xmlns:p14="http://schemas.microsoft.com/office/powerpoint/2010/main" val="561297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652465" y="402567"/>
            <a:ext cx="2305764" cy="6407821"/>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35171" y="402567"/>
            <a:ext cx="6783626" cy="6407821"/>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9CD7714-975F-4CF2-B76A-AD76F3E022AC}" type="datetimeFigureOut">
              <a:rPr lang="fi-FI" smtClean="0"/>
              <a:t>2.2.2016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F288300-F9D7-4F71-B252-135B9093D729}" type="slidenum">
              <a:rPr lang="fi-FI" smtClean="0"/>
              <a:t>‹#›</a:t>
            </a:fld>
            <a:endParaRPr lang="fi-FI"/>
          </a:p>
        </p:txBody>
      </p:sp>
    </p:spTree>
    <p:extLst>
      <p:ext uri="{BB962C8B-B14F-4D97-AF65-F5344CB8AC3E}">
        <p14:creationId xmlns:p14="http://schemas.microsoft.com/office/powerpoint/2010/main" val="31049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44550" y="4859338"/>
            <a:ext cx="9090025" cy="15017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extLst>
      <p:ext uri="{BB962C8B-B14F-4D97-AF65-F5344CB8AC3E}">
        <p14:creationId xmlns:p14="http://schemas.microsoft.com/office/powerpoint/2010/main" val="46789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539750" y="2517775"/>
            <a:ext cx="4727575"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5419725" y="2517775"/>
            <a:ext cx="4729163"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119639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534988" y="303213"/>
            <a:ext cx="9623425" cy="1260475"/>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61685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11799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7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4988" y="301625"/>
            <a:ext cx="3517900" cy="1281113"/>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extLst>
      <p:ext uri="{BB962C8B-B14F-4D97-AF65-F5344CB8AC3E}">
        <p14:creationId xmlns:p14="http://schemas.microsoft.com/office/powerpoint/2010/main" val="112770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095500" y="5292725"/>
            <a:ext cx="6416675" cy="625475"/>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kstin paikkamerkki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extLst>
      <p:ext uri="{BB962C8B-B14F-4D97-AF65-F5344CB8AC3E}">
        <p14:creationId xmlns:p14="http://schemas.microsoft.com/office/powerpoint/2010/main" val="394225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978025"/>
            <a:ext cx="9609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i-FI" altLang="fi-FI" smtClean="0"/>
              <a:t>Muokkaa perustyyl. napsautt.</a:t>
            </a:r>
          </a:p>
        </p:txBody>
      </p:sp>
      <p:sp>
        <p:nvSpPr>
          <p:cNvPr id="1027" name="Rectangle 3"/>
          <p:cNvSpPr>
            <a:spLocks noGrp="1" noChangeArrowheads="1"/>
          </p:cNvSpPr>
          <p:nvPr>
            <p:ph type="body" idx="1"/>
          </p:nvPr>
        </p:nvSpPr>
        <p:spPr bwMode="auto">
          <a:xfrm>
            <a:off x="539750" y="3057525"/>
            <a:ext cx="96091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1042988" rtl="0" eaLnBrk="0" fontAlgn="base" hangingPunct="0">
        <a:spcBef>
          <a:spcPct val="0"/>
        </a:spcBef>
        <a:spcAft>
          <a:spcPct val="0"/>
        </a:spcAft>
        <a:defRPr sz="3600" b="1">
          <a:solidFill>
            <a:schemeClr val="tx1"/>
          </a:solidFill>
          <a:latin typeface="+mj-lt"/>
          <a:ea typeface="+mj-ea"/>
          <a:cs typeface="+mj-cs"/>
        </a:defRPr>
      </a:lvl1pPr>
      <a:lvl2pPr algn="l" defTabSz="1042988" rtl="0" eaLnBrk="0" fontAlgn="base" hangingPunct="0">
        <a:spcBef>
          <a:spcPct val="0"/>
        </a:spcBef>
        <a:spcAft>
          <a:spcPct val="0"/>
        </a:spcAft>
        <a:defRPr sz="3600" b="1">
          <a:solidFill>
            <a:schemeClr val="tx1"/>
          </a:solidFill>
          <a:latin typeface="Arial" charset="0"/>
        </a:defRPr>
      </a:lvl2pPr>
      <a:lvl3pPr algn="l" defTabSz="1042988" rtl="0" eaLnBrk="0" fontAlgn="base" hangingPunct="0">
        <a:spcBef>
          <a:spcPct val="0"/>
        </a:spcBef>
        <a:spcAft>
          <a:spcPct val="0"/>
        </a:spcAft>
        <a:defRPr sz="3600" b="1">
          <a:solidFill>
            <a:schemeClr val="tx1"/>
          </a:solidFill>
          <a:latin typeface="Arial" charset="0"/>
        </a:defRPr>
      </a:lvl3pPr>
      <a:lvl4pPr algn="l" defTabSz="1042988" rtl="0" eaLnBrk="0" fontAlgn="base" hangingPunct="0">
        <a:spcBef>
          <a:spcPct val="0"/>
        </a:spcBef>
        <a:spcAft>
          <a:spcPct val="0"/>
        </a:spcAft>
        <a:defRPr sz="3600" b="1">
          <a:solidFill>
            <a:schemeClr val="tx1"/>
          </a:solidFill>
          <a:latin typeface="Arial" charset="0"/>
        </a:defRPr>
      </a:lvl4pPr>
      <a:lvl5pPr algn="l" defTabSz="1042988" rtl="0" eaLnBrk="0" fontAlgn="base" hangingPunct="0">
        <a:spcBef>
          <a:spcPct val="0"/>
        </a:spcBef>
        <a:spcAft>
          <a:spcPct val="0"/>
        </a:spcAft>
        <a:defRPr sz="3600" b="1">
          <a:solidFill>
            <a:schemeClr val="tx1"/>
          </a:solidFill>
          <a:latin typeface="Arial" charset="0"/>
        </a:defRPr>
      </a:lvl5pPr>
      <a:lvl6pPr marL="457200" algn="l" defTabSz="1042988" rtl="0" eaLnBrk="1" fontAlgn="base" hangingPunct="1">
        <a:spcBef>
          <a:spcPct val="0"/>
        </a:spcBef>
        <a:spcAft>
          <a:spcPct val="0"/>
        </a:spcAft>
        <a:defRPr sz="2800" b="1">
          <a:solidFill>
            <a:schemeClr val="tx1"/>
          </a:solidFill>
          <a:latin typeface="Arial" charset="0"/>
        </a:defRPr>
      </a:lvl6pPr>
      <a:lvl7pPr marL="914400" algn="l" defTabSz="1042988" rtl="0" eaLnBrk="1" fontAlgn="base" hangingPunct="1">
        <a:spcBef>
          <a:spcPct val="0"/>
        </a:spcBef>
        <a:spcAft>
          <a:spcPct val="0"/>
        </a:spcAft>
        <a:defRPr sz="2800" b="1">
          <a:solidFill>
            <a:schemeClr val="tx1"/>
          </a:solidFill>
          <a:latin typeface="Arial" charset="0"/>
        </a:defRPr>
      </a:lvl7pPr>
      <a:lvl8pPr marL="1371600" algn="l" defTabSz="1042988" rtl="0" eaLnBrk="1" fontAlgn="base" hangingPunct="1">
        <a:spcBef>
          <a:spcPct val="0"/>
        </a:spcBef>
        <a:spcAft>
          <a:spcPct val="0"/>
        </a:spcAft>
        <a:defRPr sz="2800" b="1">
          <a:solidFill>
            <a:schemeClr val="tx1"/>
          </a:solidFill>
          <a:latin typeface="Arial" charset="0"/>
        </a:defRPr>
      </a:lvl8pPr>
      <a:lvl9pPr marL="1828800" algn="l" defTabSz="1042988" rtl="0" eaLnBrk="1" fontAlgn="base" hangingPunct="1">
        <a:spcBef>
          <a:spcPct val="0"/>
        </a:spcBef>
        <a:spcAft>
          <a:spcPct val="0"/>
        </a:spcAft>
        <a:defRPr sz="2800" b="1">
          <a:solidFill>
            <a:schemeClr val="tx1"/>
          </a:solidFill>
          <a:latin typeface="Arial" charset="0"/>
        </a:defRPr>
      </a:lvl9pPr>
    </p:titleStyle>
    <p:bodyStyle>
      <a:lvl1pPr marL="390525" indent="-390525" algn="l" defTabSz="1042988" rtl="0" eaLnBrk="0" fontAlgn="base" hangingPunct="0">
        <a:spcBef>
          <a:spcPct val="20000"/>
        </a:spcBef>
        <a:spcAft>
          <a:spcPct val="0"/>
        </a:spcAft>
        <a:defRPr sz="2600">
          <a:solidFill>
            <a:schemeClr val="tx1"/>
          </a:solidFill>
          <a:latin typeface="+mn-lt"/>
          <a:ea typeface="+mn-ea"/>
          <a:cs typeface="+mn-cs"/>
        </a:defRPr>
      </a:lvl1pPr>
      <a:lvl2pPr marL="847725" indent="-325438" algn="l" defTabSz="1042988" rtl="0" eaLnBrk="0" fontAlgn="base" hangingPunct="0">
        <a:spcBef>
          <a:spcPct val="20000"/>
        </a:spcBef>
        <a:spcAft>
          <a:spcPct val="0"/>
        </a:spcAft>
        <a:buChar char="•"/>
        <a:defRPr sz="2200">
          <a:solidFill>
            <a:schemeClr val="tx1"/>
          </a:solidFill>
          <a:latin typeface="+mn-lt"/>
        </a:defRPr>
      </a:lvl2pPr>
      <a:lvl3pPr marL="1303338" indent="-260350" algn="l" defTabSz="1042988" rtl="0" eaLnBrk="0" fontAlgn="base" hangingPunct="0">
        <a:spcBef>
          <a:spcPct val="20000"/>
        </a:spcBef>
        <a:spcAft>
          <a:spcPct val="0"/>
        </a:spcAft>
        <a:buChar char="•"/>
        <a:defRPr sz="2000">
          <a:solidFill>
            <a:schemeClr val="tx1"/>
          </a:solidFill>
          <a:latin typeface="+mn-lt"/>
        </a:defRPr>
      </a:lvl3pPr>
      <a:lvl4pPr marL="1825625" indent="-260350" algn="l" defTabSz="1042988" rtl="0" eaLnBrk="0" fontAlgn="base" hangingPunct="0">
        <a:spcBef>
          <a:spcPct val="20000"/>
        </a:spcBef>
        <a:spcAft>
          <a:spcPct val="0"/>
        </a:spcAft>
        <a:buChar char="–"/>
        <a:defRPr>
          <a:solidFill>
            <a:schemeClr val="tx1"/>
          </a:solidFill>
          <a:latin typeface="+mn-lt"/>
        </a:defRPr>
      </a:lvl4pPr>
      <a:lvl5pPr marL="2344738" indent="-258763" algn="l" defTabSz="1042988" rtl="0" eaLnBrk="0" fontAlgn="base" hangingPunct="0">
        <a:spcBef>
          <a:spcPct val="20000"/>
        </a:spcBef>
        <a:spcAft>
          <a:spcPct val="0"/>
        </a:spcAft>
        <a:buFont typeface="Arial" panose="020B0604020202020204" pitchFamily="34" charset="0"/>
        <a:buChar char="·"/>
        <a:defRPr>
          <a:solidFill>
            <a:schemeClr val="tx1"/>
          </a:solidFill>
          <a:latin typeface="+mn-lt"/>
        </a:defRPr>
      </a:lvl5pPr>
      <a:lvl6pPr marL="2801938" indent="-258763" algn="l" defTabSz="1042988" rtl="0" eaLnBrk="1" fontAlgn="base" hangingPunct="1">
        <a:spcBef>
          <a:spcPct val="20000"/>
        </a:spcBef>
        <a:spcAft>
          <a:spcPct val="0"/>
        </a:spcAft>
        <a:buFont typeface="Arial" charset="0"/>
        <a:buChar char="·"/>
        <a:defRPr sz="1600">
          <a:solidFill>
            <a:schemeClr val="tx1"/>
          </a:solidFill>
          <a:latin typeface="+mn-lt"/>
        </a:defRPr>
      </a:lvl6pPr>
      <a:lvl7pPr marL="3259138" indent="-258763" algn="l" defTabSz="1042988" rtl="0" eaLnBrk="1" fontAlgn="base" hangingPunct="1">
        <a:spcBef>
          <a:spcPct val="20000"/>
        </a:spcBef>
        <a:spcAft>
          <a:spcPct val="0"/>
        </a:spcAft>
        <a:buFont typeface="Arial" charset="0"/>
        <a:buChar char="·"/>
        <a:defRPr sz="1600">
          <a:solidFill>
            <a:schemeClr val="tx1"/>
          </a:solidFill>
          <a:latin typeface="+mn-lt"/>
        </a:defRPr>
      </a:lvl7pPr>
      <a:lvl8pPr marL="3716338" indent="-258763" algn="l" defTabSz="1042988" rtl="0" eaLnBrk="1" fontAlgn="base" hangingPunct="1">
        <a:spcBef>
          <a:spcPct val="20000"/>
        </a:spcBef>
        <a:spcAft>
          <a:spcPct val="0"/>
        </a:spcAft>
        <a:buFont typeface="Arial" charset="0"/>
        <a:buChar char="·"/>
        <a:defRPr sz="1600">
          <a:solidFill>
            <a:schemeClr val="tx1"/>
          </a:solidFill>
          <a:latin typeface="+mn-lt"/>
        </a:defRPr>
      </a:lvl8pPr>
      <a:lvl9pPr marL="4173538" indent="-258763" algn="l" defTabSz="1042988"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35171" y="402568"/>
            <a:ext cx="9223058" cy="1461495"/>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735171" y="2012836"/>
            <a:ext cx="9223058" cy="4797552"/>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735171" y="7008171"/>
            <a:ext cx="2406015" cy="402567"/>
          </a:xfrm>
          <a:prstGeom prst="rect">
            <a:avLst/>
          </a:prstGeom>
        </p:spPr>
        <p:txBody>
          <a:bodyPr vert="horz" lIns="91440" tIns="45720" rIns="91440" bIns="45720" rtlCol="0" anchor="ctr"/>
          <a:lstStyle>
            <a:lvl1pPr algn="l">
              <a:defRPr sz="1053">
                <a:solidFill>
                  <a:schemeClr val="tx1">
                    <a:tint val="75000"/>
                  </a:schemeClr>
                </a:solidFill>
              </a:defRPr>
            </a:lvl1pPr>
          </a:lstStyle>
          <a:p>
            <a:fld id="{89CD7714-975F-4CF2-B76A-AD76F3E022AC}" type="datetimeFigureOut">
              <a:rPr lang="fi-FI" smtClean="0"/>
              <a:t>2.2.2016</a:t>
            </a:fld>
            <a:endParaRPr lang="fi-FI"/>
          </a:p>
        </p:txBody>
      </p:sp>
      <p:sp>
        <p:nvSpPr>
          <p:cNvPr id="5" name="Alatunnisteen paikkamerkki 4"/>
          <p:cNvSpPr>
            <a:spLocks noGrp="1"/>
          </p:cNvSpPr>
          <p:nvPr>
            <p:ph type="ftr" sz="quarter" idx="3"/>
          </p:nvPr>
        </p:nvSpPr>
        <p:spPr>
          <a:xfrm>
            <a:off x="3542189" y="7008171"/>
            <a:ext cx="3609023" cy="402567"/>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7552214" y="7008171"/>
            <a:ext cx="2406015" cy="402567"/>
          </a:xfrm>
          <a:prstGeom prst="rect">
            <a:avLst/>
          </a:prstGeom>
        </p:spPr>
        <p:txBody>
          <a:bodyPr vert="horz" lIns="91440" tIns="45720" rIns="91440" bIns="45720" rtlCol="0" anchor="ctr"/>
          <a:lstStyle>
            <a:lvl1pPr algn="r">
              <a:defRPr sz="1053">
                <a:solidFill>
                  <a:schemeClr val="tx1">
                    <a:tint val="75000"/>
                  </a:schemeClr>
                </a:solidFill>
              </a:defRPr>
            </a:lvl1pPr>
          </a:lstStyle>
          <a:p>
            <a:fld id="{5F288300-F9D7-4F71-B252-135B9093D729}" type="slidenum">
              <a:rPr lang="fi-FI" smtClean="0"/>
              <a:t>‹#›</a:t>
            </a:fld>
            <a:endParaRPr lang="fi-FI"/>
          </a:p>
        </p:txBody>
      </p:sp>
    </p:spTree>
    <p:extLst>
      <p:ext uri="{BB962C8B-B14F-4D97-AF65-F5344CB8AC3E}">
        <p14:creationId xmlns:p14="http://schemas.microsoft.com/office/powerpoint/2010/main" val="811104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i-FI"/>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2.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Microsoft_Excel_97-2003_Worksheet1.xls"/></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r>
              <a:rPr lang="fi-FI" dirty="0" smtClean="0"/>
              <a:t>Asiakas- ja potilastietojärjestelmän hankintapäätöksen taustaa ja perusteluja</a:t>
            </a:r>
            <a:endParaRPr lang="fi-FI" dirty="0"/>
          </a:p>
        </p:txBody>
      </p:sp>
      <p:sp>
        <p:nvSpPr>
          <p:cNvPr id="5" name="Alaotsikko 4"/>
          <p:cNvSpPr>
            <a:spLocks noGrp="1"/>
          </p:cNvSpPr>
          <p:nvPr>
            <p:ph type="subTitle" idx="1"/>
          </p:nvPr>
        </p:nvSpPr>
        <p:spPr/>
        <p:txBody>
          <a:bodyPr/>
          <a:lstStyle/>
          <a:p>
            <a:r>
              <a:rPr lang="fi-FI" dirty="0" smtClean="0"/>
              <a:t>Lehdistötilaisuus 17.8.2015 klo 16:30</a:t>
            </a:r>
          </a:p>
          <a:p>
            <a:endParaRPr lang="fi-FI" dirty="0"/>
          </a:p>
          <a:p>
            <a:endParaRPr lang="fi-FI" dirty="0" smtClean="0"/>
          </a:p>
          <a:p>
            <a:r>
              <a:rPr lang="fi-FI" dirty="0" smtClean="0"/>
              <a:t>Hannu Välimäki</a:t>
            </a:r>
          </a:p>
          <a:p>
            <a:r>
              <a:rPr lang="fi-FI" dirty="0" smtClean="0"/>
              <a:t>hankejohtaja</a:t>
            </a:r>
            <a:endParaRPr lang="fi-FI" dirty="0"/>
          </a:p>
        </p:txBody>
      </p:sp>
    </p:spTree>
    <p:extLst>
      <p:ext uri="{BB962C8B-B14F-4D97-AF65-F5344CB8AC3E}">
        <p14:creationId xmlns:p14="http://schemas.microsoft.com/office/powerpoint/2010/main" val="2437165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fi-FI" smtClean="0"/>
              <a:t>Vertailuperuste 2.1: Tuotevertailu B</a:t>
            </a:r>
          </a:p>
        </p:txBody>
      </p:sp>
      <p:sp>
        <p:nvSpPr>
          <p:cNvPr id="6" name="Content Placeholder 5"/>
          <p:cNvSpPr>
            <a:spLocks noGrp="1"/>
          </p:cNvSpPr>
          <p:nvPr>
            <p:ph idx="1"/>
          </p:nvPr>
        </p:nvSpPr>
        <p:spPr/>
        <p:txBody>
          <a:bodyPr>
            <a:normAutofit fontScale="92500"/>
          </a:bodyPr>
          <a:lstStyle/>
          <a:p>
            <a:pPr marL="457200" indent="-457200">
              <a:buFont typeface="Arial" panose="020B0604020202020204" pitchFamily="34" charset="0"/>
              <a:buChar char="•"/>
              <a:defRPr/>
            </a:pPr>
            <a:r>
              <a:rPr lang="fi-FI" dirty="0"/>
              <a:t>Tuotevertailu B toteutettiin syksyllä </a:t>
            </a:r>
            <a:r>
              <a:rPr lang="fi-FI" dirty="0" smtClean="0"/>
              <a:t>2014</a:t>
            </a:r>
          </a:p>
          <a:p>
            <a:pPr marL="457200" indent="-457200">
              <a:buFont typeface="Arial" panose="020B0604020202020204" pitchFamily="34" charset="0"/>
              <a:buChar char="•"/>
              <a:defRPr/>
            </a:pPr>
            <a:r>
              <a:rPr lang="fi-FI" dirty="0" smtClean="0"/>
              <a:t>Tuotevertailu B:ssa pureuduttiin ratkaisujen </a:t>
            </a:r>
          </a:p>
          <a:p>
            <a:pPr marL="914400" lvl="1" indent="-457200">
              <a:buFont typeface="Arial" panose="020B0604020202020204" pitchFamily="34" charset="0"/>
              <a:buChar char="•"/>
              <a:defRPr/>
            </a:pPr>
            <a:r>
              <a:rPr lang="fi-FI" dirty="0" smtClean="0"/>
              <a:t>toiminnalliseen </a:t>
            </a:r>
            <a:r>
              <a:rPr lang="fi-FI" dirty="0"/>
              <a:t>laajuuteen </a:t>
            </a:r>
          </a:p>
          <a:p>
            <a:pPr marL="914400" lvl="1" indent="-457200">
              <a:buFont typeface="Arial" panose="020B0604020202020204" pitchFamily="34" charset="0"/>
              <a:buChar char="•"/>
              <a:defRPr/>
            </a:pPr>
            <a:r>
              <a:rPr lang="fi-FI" dirty="0" smtClean="0"/>
              <a:t>laatuun</a:t>
            </a:r>
          </a:p>
          <a:p>
            <a:pPr marL="914400" lvl="1" indent="-457200">
              <a:buFont typeface="Arial" panose="020B0604020202020204" pitchFamily="34" charset="0"/>
              <a:buChar char="•"/>
              <a:defRPr/>
            </a:pPr>
            <a:r>
              <a:rPr lang="fi-FI" dirty="0" smtClean="0"/>
              <a:t>käytettävyyteen </a:t>
            </a:r>
            <a:r>
              <a:rPr lang="fi-FI" dirty="0"/>
              <a:t>eri arviointimetodeja </a:t>
            </a:r>
            <a:r>
              <a:rPr lang="fi-FI" dirty="0" smtClean="0"/>
              <a:t>käyttäen</a:t>
            </a:r>
          </a:p>
          <a:p>
            <a:pPr marL="457200" indent="-457200">
              <a:buFont typeface="Arial" panose="020B0604020202020204" pitchFamily="34" charset="0"/>
              <a:buChar char="•"/>
              <a:defRPr/>
            </a:pPr>
            <a:r>
              <a:rPr lang="fi-FI" dirty="0" smtClean="0"/>
              <a:t>Arviointimetodiin sisältyi </a:t>
            </a:r>
          </a:p>
          <a:p>
            <a:pPr marL="914400" lvl="1" indent="-457200">
              <a:buFont typeface="Arial" panose="020B0604020202020204" pitchFamily="34" charset="0"/>
              <a:buChar char="•"/>
              <a:defRPr/>
            </a:pPr>
            <a:r>
              <a:rPr lang="fi-FI" dirty="0" smtClean="0"/>
              <a:t>ammattilaisasiantuntijoiden ryhmä-arviointeja sekä </a:t>
            </a:r>
            <a:r>
              <a:rPr lang="fi-FI" dirty="0" err="1" smtClean="0"/>
              <a:t>sosiaali</a:t>
            </a:r>
            <a:r>
              <a:rPr lang="fi-FI" dirty="0" smtClean="0"/>
              <a:t>- että terveydenhuollon aihealueilla  </a:t>
            </a:r>
          </a:p>
          <a:p>
            <a:pPr marL="914400" lvl="1" indent="-457200">
              <a:buFont typeface="Arial" panose="020B0604020202020204" pitchFamily="34" charset="0"/>
              <a:buChar char="•"/>
              <a:defRPr/>
            </a:pPr>
            <a:r>
              <a:rPr lang="fi-FI" dirty="0" smtClean="0"/>
              <a:t>käytettävyysasiantuntijoiden toteuttamia arviointeja</a:t>
            </a:r>
          </a:p>
          <a:p>
            <a:pPr marL="914400" lvl="1" indent="-457200">
              <a:buFont typeface="Arial" panose="020B0604020202020204" pitchFamily="34" charset="0"/>
              <a:buChar char="•"/>
              <a:defRPr/>
            </a:pPr>
            <a:r>
              <a:rPr lang="fi-FI" dirty="0" smtClean="0"/>
              <a:t>käytettävyystestejä, joissa käyttäjinä oli kansalaisia;</a:t>
            </a:r>
          </a:p>
          <a:p>
            <a:pPr marL="914400" lvl="1" indent="-457200">
              <a:buFont typeface="Arial" panose="020B0604020202020204" pitchFamily="34" charset="0"/>
              <a:buChar char="•"/>
              <a:defRPr/>
            </a:pPr>
            <a:r>
              <a:rPr lang="fi-FI" dirty="0" smtClean="0"/>
              <a:t>asiakas- ja potilasportaalin esteettömyyden arviointi asiantuntija-arviointina</a:t>
            </a:r>
          </a:p>
          <a:p>
            <a:pPr marL="457200" indent="-457200">
              <a:buFont typeface="Arial" panose="020B0604020202020204" pitchFamily="34" charset="0"/>
              <a:buChar char="•"/>
              <a:defRPr/>
            </a:pPr>
            <a:endParaRPr lang="fi-FI" dirty="0" smtClean="0"/>
          </a:p>
          <a:p>
            <a:pPr marL="457200" indent="-457200">
              <a:buFont typeface="Arial" panose="020B0604020202020204" pitchFamily="34" charset="0"/>
              <a:buChar char="•"/>
              <a:defRPr/>
            </a:pPr>
            <a:endParaRPr lang="en-GB" dirty="0"/>
          </a:p>
        </p:txBody>
      </p:sp>
    </p:spTree>
    <p:extLst>
      <p:ext uri="{BB962C8B-B14F-4D97-AF65-F5344CB8AC3E}">
        <p14:creationId xmlns:p14="http://schemas.microsoft.com/office/powerpoint/2010/main" val="1126965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fi-FI" smtClean="0"/>
              <a:t>Vertailuperuste 2.1: Tuotevertailu B</a:t>
            </a:r>
          </a:p>
        </p:txBody>
      </p:sp>
      <p:graphicFrame>
        <p:nvGraphicFramePr>
          <p:cNvPr id="3" name="Table 2"/>
          <p:cNvGraphicFramePr>
            <a:graphicFrameLocks noGrp="1"/>
          </p:cNvGraphicFramePr>
          <p:nvPr/>
        </p:nvGraphicFramePr>
        <p:xfrm>
          <a:off x="2033588" y="2989263"/>
          <a:ext cx="6834187" cy="1619250"/>
        </p:xfrm>
        <a:graphic>
          <a:graphicData uri="http://schemas.openxmlformats.org/drawingml/2006/table">
            <a:tbl>
              <a:tblPr firstRow="1" firstCol="1" bandRow="1">
                <a:tableStyleId>{5C22544A-7EE6-4342-B048-85BDC9FD1C3A}</a:tableStyleId>
              </a:tblPr>
              <a:tblGrid>
                <a:gridCol w="3421123"/>
                <a:gridCol w="3413064"/>
              </a:tblGrid>
              <a:tr h="539750">
                <a:tc>
                  <a:txBody>
                    <a:bodyPr/>
                    <a:lstStyle/>
                    <a:p>
                      <a:pPr indent="18415">
                        <a:lnSpc>
                          <a:spcPts val="1300"/>
                        </a:lnSpc>
                        <a:spcBef>
                          <a:spcPts val="300"/>
                        </a:spcBef>
                        <a:spcAft>
                          <a:spcPts val="0"/>
                        </a:spcAft>
                      </a:pPr>
                      <a:r>
                        <a:rPr lang="fi-FI" sz="2000" dirty="0">
                          <a:solidFill>
                            <a:schemeClr val="tx1"/>
                          </a:solidFill>
                          <a:effectLst/>
                        </a:rPr>
                        <a:t>Tarjoaja</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tc>
                <a:tc>
                  <a:txBody>
                    <a:bodyPr/>
                    <a:lstStyle/>
                    <a:p>
                      <a:pPr algn="ctr">
                        <a:lnSpc>
                          <a:spcPts val="1300"/>
                        </a:lnSpc>
                        <a:spcBef>
                          <a:spcPts val="300"/>
                        </a:spcBef>
                        <a:spcAft>
                          <a:spcPts val="0"/>
                        </a:spcAft>
                      </a:pPr>
                      <a:r>
                        <a:rPr lang="fi-FI" sz="2000" dirty="0" smtClean="0">
                          <a:solidFill>
                            <a:schemeClr val="tx1"/>
                          </a:solidFill>
                          <a:effectLst/>
                        </a:rPr>
                        <a:t>Tuotevertailu B tulos</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tc>
              </a:tr>
              <a:tr h="5397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2000">
                          <a:solidFill>
                            <a:srgbClr val="000000"/>
                          </a:solidFill>
                          <a:effectLst/>
                          <a:latin typeface="Calibri" panose="020F0502020204030204" pitchFamily="34" charset="0"/>
                          <a:ea typeface="Times New Roman" panose="02020603050405020304" pitchFamily="18" charset="0"/>
                        </a:rPr>
                        <a:t>46,86</a:t>
                      </a:r>
                      <a:endParaRPr lang="fi-FI" sz="2000">
                        <a:solidFill>
                          <a:srgbClr val="000000"/>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r h="5397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2000" dirty="0">
                          <a:solidFill>
                            <a:srgbClr val="000000"/>
                          </a:solidFill>
                          <a:effectLst/>
                          <a:latin typeface="Calibri" panose="020F0502020204030204" pitchFamily="34" charset="0"/>
                          <a:ea typeface="Times New Roman" panose="02020603050405020304" pitchFamily="18" charset="0"/>
                        </a:rPr>
                        <a:t>64,56</a:t>
                      </a:r>
                      <a:endParaRPr lang="fi-FI" sz="2000" dirty="0">
                        <a:solidFill>
                          <a:srgbClr val="000000"/>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bl>
          </a:graphicData>
        </a:graphic>
      </p:graphicFrame>
      <p:graphicFrame>
        <p:nvGraphicFramePr>
          <p:cNvPr id="4" name="Table 3"/>
          <p:cNvGraphicFramePr>
            <a:graphicFrameLocks noGrp="1"/>
          </p:cNvGraphicFramePr>
          <p:nvPr/>
        </p:nvGraphicFramePr>
        <p:xfrm>
          <a:off x="2033588" y="5364163"/>
          <a:ext cx="6834187" cy="1657350"/>
        </p:xfrm>
        <a:graphic>
          <a:graphicData uri="http://schemas.openxmlformats.org/drawingml/2006/table">
            <a:tbl>
              <a:tblPr firstRow="1" firstCol="1" bandRow="1">
                <a:tableStyleId>{5C22544A-7EE6-4342-B048-85BDC9FD1C3A}</a:tableStyleId>
              </a:tblPr>
              <a:tblGrid>
                <a:gridCol w="3421123"/>
                <a:gridCol w="3413064"/>
              </a:tblGrid>
              <a:tr h="552450">
                <a:tc>
                  <a:txBody>
                    <a:bodyPr/>
                    <a:lstStyle/>
                    <a:p>
                      <a:pPr indent="18415">
                        <a:lnSpc>
                          <a:spcPts val="1300"/>
                        </a:lnSpc>
                        <a:spcBef>
                          <a:spcPts val="300"/>
                        </a:spcBef>
                        <a:spcAft>
                          <a:spcPts val="0"/>
                        </a:spcAft>
                      </a:pPr>
                      <a:r>
                        <a:rPr lang="fi-FI" sz="2000" dirty="0">
                          <a:solidFill>
                            <a:schemeClr val="tx1"/>
                          </a:solidFill>
                          <a:effectLst/>
                        </a:rPr>
                        <a:t>Tarjoaja</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lnSpc>
                          <a:spcPts val="1300"/>
                        </a:lnSpc>
                        <a:spcBef>
                          <a:spcPts val="300"/>
                        </a:spcBef>
                        <a:spcAft>
                          <a:spcPts val="0"/>
                        </a:spcAft>
                      </a:pPr>
                      <a:r>
                        <a:rPr lang="fi-FI" sz="2000" dirty="0" smtClean="0">
                          <a:solidFill>
                            <a:schemeClr val="tx1"/>
                          </a:solidFill>
                          <a:effectLst/>
                        </a:rPr>
                        <a:t>Vertailupisteet</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r>
              <a:tr h="5524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17,42</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r h="5524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24,00</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bl>
          </a:graphicData>
        </a:graphic>
      </p:graphicFrame>
      <p:sp>
        <p:nvSpPr>
          <p:cNvPr id="12319" name="Down Arrow 4"/>
          <p:cNvSpPr>
            <a:spLocks noChangeArrowheads="1"/>
          </p:cNvSpPr>
          <p:nvPr/>
        </p:nvSpPr>
        <p:spPr bwMode="auto">
          <a:xfrm>
            <a:off x="5200650" y="4824413"/>
            <a:ext cx="541338" cy="323850"/>
          </a:xfrm>
          <a:prstGeom prst="downArrow">
            <a:avLst>
              <a:gd name="adj1" fmla="val 50000"/>
              <a:gd name="adj2"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marL="847725" indent="-325438"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buFontTx/>
              <a:buChar char="•"/>
            </a:pPr>
            <a:endParaRPr lang="en-GB" altLang="fi-FI" sz="1800"/>
          </a:p>
        </p:txBody>
      </p:sp>
    </p:spTree>
    <p:extLst>
      <p:ext uri="{BB962C8B-B14F-4D97-AF65-F5344CB8AC3E}">
        <p14:creationId xmlns:p14="http://schemas.microsoft.com/office/powerpoint/2010/main" val="702013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GB" altLang="fi-FI" smtClean="0"/>
              <a:t>Vertailuperuste 2.2: Kirjalliset vastaukset vaatimusmäärittelyyn</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defRPr/>
            </a:pPr>
            <a:r>
              <a:rPr lang="fi-FI" dirty="0" smtClean="0"/>
              <a:t>Kirjalliset vastauksen vaatimusmäärittelyyn arvioitiin kirjallisten tarjousten perusteella. </a:t>
            </a:r>
          </a:p>
          <a:p>
            <a:pPr marL="457200" indent="-457200">
              <a:buFont typeface="Arial" panose="020B0604020202020204" pitchFamily="34" charset="0"/>
              <a:buChar char="•"/>
              <a:defRPr/>
            </a:pPr>
            <a:r>
              <a:rPr lang="fi-FI" dirty="0" smtClean="0"/>
              <a:t>Molemmat tarjoukset täyttivät kaikki pakolliset vaatimukset.</a:t>
            </a:r>
          </a:p>
          <a:p>
            <a:pPr marL="457200" indent="-457200">
              <a:buFont typeface="Arial" panose="020B0604020202020204" pitchFamily="34" charset="0"/>
              <a:buChar char="•"/>
              <a:defRPr/>
            </a:pPr>
            <a:r>
              <a:rPr lang="fi-FI" dirty="0" smtClean="0"/>
              <a:t>Vertailussa huomioitiin seuraavat vaatimukset ja tarjoajan täyttämät liitteet:</a:t>
            </a:r>
          </a:p>
          <a:p>
            <a:pPr marL="914400" lvl="1" indent="-457200">
              <a:buFont typeface="Arial" panose="020B0604020202020204" pitchFamily="34" charset="0"/>
              <a:buChar char="•"/>
              <a:defRPr/>
            </a:pPr>
            <a:r>
              <a:rPr lang="fi-FI" dirty="0" smtClean="0"/>
              <a:t>Toiminnalliset vaatimukset (Liite B4)</a:t>
            </a:r>
          </a:p>
          <a:p>
            <a:pPr marL="914400" lvl="1" indent="-457200">
              <a:buFont typeface="Arial" panose="020B0604020202020204" pitchFamily="34" charset="0"/>
              <a:buChar char="•"/>
              <a:defRPr/>
            </a:pPr>
            <a:r>
              <a:rPr lang="fi-FI" dirty="0" smtClean="0"/>
              <a:t>Ei-toiminnalliset vaatimukset (Liite B8)</a:t>
            </a:r>
          </a:p>
          <a:p>
            <a:pPr marL="457200" indent="-457200">
              <a:buFont typeface="Arial" panose="020B0604020202020204" pitchFamily="34" charset="0"/>
              <a:buChar char="•"/>
              <a:defRPr/>
            </a:pPr>
            <a:r>
              <a:rPr lang="fi-FI" dirty="0" smtClean="0"/>
              <a:t>Vertailun pisteytykseen vaikuttivat </a:t>
            </a:r>
          </a:p>
          <a:p>
            <a:pPr marL="914400" lvl="1" indent="-457200">
              <a:buFont typeface="Arial" panose="020B0604020202020204" pitchFamily="34" charset="0"/>
              <a:buChar char="•"/>
              <a:defRPr/>
            </a:pPr>
            <a:r>
              <a:rPr lang="fi-FI" dirty="0"/>
              <a:t>V</a:t>
            </a:r>
            <a:r>
              <a:rPr lang="fi-FI" dirty="0" smtClean="0"/>
              <a:t>aatimusten prioriteetti (3,2,1) sekä </a:t>
            </a:r>
          </a:p>
          <a:p>
            <a:pPr marL="914400" lvl="1" indent="-457200">
              <a:buFont typeface="Arial" panose="020B0604020202020204" pitchFamily="34" charset="0"/>
              <a:buChar char="•"/>
              <a:defRPr/>
            </a:pPr>
            <a:r>
              <a:rPr lang="fi-FI" dirty="0"/>
              <a:t>T</a:t>
            </a:r>
            <a:r>
              <a:rPr lang="fi-FI" dirty="0" smtClean="0"/>
              <a:t>arjoajan vastaus vaatimuksen täyttymiseen (Kyllä / Ei)</a:t>
            </a:r>
          </a:p>
        </p:txBody>
      </p:sp>
    </p:spTree>
    <p:extLst>
      <p:ext uri="{BB962C8B-B14F-4D97-AF65-F5344CB8AC3E}">
        <p14:creationId xmlns:p14="http://schemas.microsoft.com/office/powerpoint/2010/main" val="105660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r>
              <a:rPr lang="en-GB" altLang="fi-FI" smtClean="0"/>
              <a:t>Vertailuperuste 2.2: Kirjalliset vastaukset vaatimusmäärittelyyn</a:t>
            </a:r>
          </a:p>
        </p:txBody>
      </p:sp>
      <p:graphicFrame>
        <p:nvGraphicFramePr>
          <p:cNvPr id="3" name="Table 2"/>
          <p:cNvGraphicFramePr>
            <a:graphicFrameLocks noGrp="1"/>
          </p:cNvGraphicFramePr>
          <p:nvPr/>
        </p:nvGraphicFramePr>
        <p:xfrm>
          <a:off x="2033588" y="3097213"/>
          <a:ext cx="6834187" cy="1619250"/>
        </p:xfrm>
        <a:graphic>
          <a:graphicData uri="http://schemas.openxmlformats.org/drawingml/2006/table">
            <a:tbl>
              <a:tblPr firstRow="1" firstCol="1" bandRow="1">
                <a:tableStyleId>{5C22544A-7EE6-4342-B048-85BDC9FD1C3A}</a:tableStyleId>
              </a:tblPr>
              <a:tblGrid>
                <a:gridCol w="3421123"/>
                <a:gridCol w="3413064"/>
              </a:tblGrid>
              <a:tr h="539750">
                <a:tc>
                  <a:txBody>
                    <a:bodyPr/>
                    <a:lstStyle/>
                    <a:p>
                      <a:pPr indent="18415">
                        <a:lnSpc>
                          <a:spcPts val="1300"/>
                        </a:lnSpc>
                        <a:spcBef>
                          <a:spcPts val="300"/>
                        </a:spcBef>
                        <a:spcAft>
                          <a:spcPts val="0"/>
                        </a:spcAft>
                      </a:pPr>
                      <a:r>
                        <a:rPr lang="fi-FI" sz="2000" dirty="0">
                          <a:solidFill>
                            <a:schemeClr val="tx1"/>
                          </a:solidFill>
                          <a:effectLst/>
                        </a:rPr>
                        <a:t>Tarjoaja</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tc>
                <a:tc>
                  <a:txBody>
                    <a:bodyPr/>
                    <a:lstStyle/>
                    <a:p>
                      <a:pPr algn="ctr">
                        <a:lnSpc>
                          <a:spcPts val="1300"/>
                        </a:lnSpc>
                        <a:spcBef>
                          <a:spcPts val="300"/>
                        </a:spcBef>
                        <a:spcAft>
                          <a:spcPts val="0"/>
                        </a:spcAft>
                      </a:pPr>
                      <a:r>
                        <a:rPr lang="fi-FI" sz="2000" dirty="0" smtClean="0">
                          <a:solidFill>
                            <a:schemeClr val="tx1"/>
                          </a:solidFill>
                          <a:effectLst/>
                          <a:latin typeface="+mn-lt"/>
                          <a:ea typeface="+mn-ea"/>
                        </a:rPr>
                        <a:t>Yhteispisteet</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tc>
              </a:tr>
              <a:tr h="5397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2000">
                          <a:solidFill>
                            <a:srgbClr val="000000"/>
                          </a:solidFill>
                          <a:effectLst/>
                          <a:latin typeface="Calibri" panose="020F0502020204030204" pitchFamily="34" charset="0"/>
                          <a:ea typeface="Times New Roman" panose="02020603050405020304" pitchFamily="18" charset="0"/>
                        </a:rPr>
                        <a:t>7 885</a:t>
                      </a:r>
                      <a:endParaRPr lang="fi-FI" sz="2000">
                        <a:solidFill>
                          <a:srgbClr val="000000"/>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r h="5397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2000" dirty="0">
                          <a:solidFill>
                            <a:srgbClr val="000000"/>
                          </a:solidFill>
                          <a:effectLst/>
                          <a:latin typeface="Calibri" panose="020F0502020204030204" pitchFamily="34" charset="0"/>
                          <a:ea typeface="Times New Roman" panose="02020603050405020304" pitchFamily="18" charset="0"/>
                        </a:rPr>
                        <a:t>6 566</a:t>
                      </a:r>
                      <a:endParaRPr lang="fi-FI" sz="2000" dirty="0">
                        <a:solidFill>
                          <a:srgbClr val="000000"/>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bl>
          </a:graphicData>
        </a:graphic>
      </p:graphicFrame>
      <p:graphicFrame>
        <p:nvGraphicFramePr>
          <p:cNvPr id="4" name="Table 3"/>
          <p:cNvGraphicFramePr>
            <a:graphicFrameLocks noGrp="1"/>
          </p:cNvGraphicFramePr>
          <p:nvPr/>
        </p:nvGraphicFramePr>
        <p:xfrm>
          <a:off x="2033588" y="5364163"/>
          <a:ext cx="6834187" cy="1657350"/>
        </p:xfrm>
        <a:graphic>
          <a:graphicData uri="http://schemas.openxmlformats.org/drawingml/2006/table">
            <a:tbl>
              <a:tblPr firstRow="1" firstCol="1" bandRow="1">
                <a:tableStyleId>{5C22544A-7EE6-4342-B048-85BDC9FD1C3A}</a:tableStyleId>
              </a:tblPr>
              <a:tblGrid>
                <a:gridCol w="3421123"/>
                <a:gridCol w="3413064"/>
              </a:tblGrid>
              <a:tr h="552450">
                <a:tc>
                  <a:txBody>
                    <a:bodyPr/>
                    <a:lstStyle/>
                    <a:p>
                      <a:pPr indent="18415">
                        <a:lnSpc>
                          <a:spcPts val="1300"/>
                        </a:lnSpc>
                        <a:spcBef>
                          <a:spcPts val="300"/>
                        </a:spcBef>
                        <a:spcAft>
                          <a:spcPts val="0"/>
                        </a:spcAft>
                      </a:pPr>
                      <a:r>
                        <a:rPr lang="fi-FI" sz="2000" dirty="0">
                          <a:solidFill>
                            <a:schemeClr val="tx1"/>
                          </a:solidFill>
                          <a:effectLst/>
                        </a:rPr>
                        <a:t>Tarjoaja</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lnSpc>
                          <a:spcPts val="1300"/>
                        </a:lnSpc>
                        <a:spcBef>
                          <a:spcPts val="300"/>
                        </a:spcBef>
                        <a:spcAft>
                          <a:spcPts val="0"/>
                        </a:spcAft>
                      </a:pPr>
                      <a:r>
                        <a:rPr lang="fi-FI" sz="2000" dirty="0" smtClean="0">
                          <a:solidFill>
                            <a:schemeClr val="tx1"/>
                          </a:solidFill>
                          <a:effectLst/>
                        </a:rPr>
                        <a:t>Vertailupisteet</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r>
              <a:tr h="5524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6,00</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r h="5524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5,00</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bl>
          </a:graphicData>
        </a:graphic>
      </p:graphicFrame>
      <p:sp>
        <p:nvSpPr>
          <p:cNvPr id="14368" name="Down Arrow 4"/>
          <p:cNvSpPr>
            <a:spLocks noChangeArrowheads="1"/>
          </p:cNvSpPr>
          <p:nvPr/>
        </p:nvSpPr>
        <p:spPr bwMode="auto">
          <a:xfrm>
            <a:off x="5200650" y="4824413"/>
            <a:ext cx="541338" cy="323850"/>
          </a:xfrm>
          <a:prstGeom prst="downArrow">
            <a:avLst>
              <a:gd name="adj1" fmla="val 50000"/>
              <a:gd name="adj2"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marL="847725" indent="-325438"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buFontTx/>
              <a:buChar char="•"/>
            </a:pPr>
            <a:endParaRPr lang="en-GB" altLang="fi-FI" sz="1800"/>
          </a:p>
        </p:txBody>
      </p:sp>
    </p:spTree>
    <p:extLst>
      <p:ext uri="{BB962C8B-B14F-4D97-AF65-F5344CB8AC3E}">
        <p14:creationId xmlns:p14="http://schemas.microsoft.com/office/powerpoint/2010/main" val="3767753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539750" y="1548383"/>
            <a:ext cx="9609138" cy="719138"/>
          </a:xfrm>
        </p:spPr>
        <p:txBody>
          <a:bodyPr/>
          <a:lstStyle/>
          <a:p>
            <a:r>
              <a:rPr lang="en-GB" altLang="fi-FI" dirty="0" err="1" smtClean="0"/>
              <a:t>Vertailuperuste</a:t>
            </a:r>
            <a:r>
              <a:rPr lang="en-GB" altLang="fi-FI" dirty="0" smtClean="0"/>
              <a:t> 3.1: </a:t>
            </a:r>
            <a:r>
              <a:rPr lang="en-GB" altLang="fi-FI" dirty="0" err="1" smtClean="0"/>
              <a:t>Projektisuunnitelman</a:t>
            </a:r>
            <a:r>
              <a:rPr lang="en-GB" altLang="fi-FI" dirty="0" smtClean="0"/>
              <a:t> </a:t>
            </a:r>
            <a:r>
              <a:rPr lang="en-GB" altLang="fi-FI" dirty="0" err="1" smtClean="0"/>
              <a:t>sisältö</a:t>
            </a:r>
            <a:r>
              <a:rPr lang="en-GB" altLang="fi-FI" dirty="0" smtClean="0"/>
              <a:t> ja </a:t>
            </a:r>
            <a:r>
              <a:rPr lang="en-GB" altLang="fi-FI" dirty="0" err="1" smtClean="0"/>
              <a:t>laatu</a:t>
            </a:r>
            <a:endParaRPr lang="en-GB" altLang="fi-FI" dirty="0" smtClean="0"/>
          </a:p>
        </p:txBody>
      </p:sp>
      <p:sp>
        <p:nvSpPr>
          <p:cNvPr id="6" name="Content Placeholder 5"/>
          <p:cNvSpPr>
            <a:spLocks noGrp="1"/>
          </p:cNvSpPr>
          <p:nvPr>
            <p:ph idx="1"/>
          </p:nvPr>
        </p:nvSpPr>
        <p:spPr>
          <a:xfrm>
            <a:off x="539750" y="2700511"/>
            <a:ext cx="9609138" cy="4318000"/>
          </a:xfrm>
        </p:spPr>
        <p:txBody>
          <a:bodyPr>
            <a:normAutofit fontScale="85000" lnSpcReduction="20000"/>
          </a:bodyPr>
          <a:lstStyle/>
          <a:p>
            <a:pPr marL="457200" indent="-457200">
              <a:buFont typeface="Arial" panose="020B0604020202020204" pitchFamily="34" charset="0"/>
              <a:buChar char="•"/>
              <a:defRPr/>
            </a:pPr>
            <a:r>
              <a:rPr lang="fi-FI" dirty="0" smtClean="0"/>
              <a:t>Järjestelmän toteutus- </a:t>
            </a:r>
            <a:r>
              <a:rPr lang="fi-FI" dirty="0"/>
              <a:t>ja käyttöönottosuunnitelman sisältöä ja laatua </a:t>
            </a:r>
            <a:r>
              <a:rPr lang="fi-FI" dirty="0" smtClean="0"/>
              <a:t>arvioitiin</a:t>
            </a:r>
          </a:p>
          <a:p>
            <a:pPr marL="914400" lvl="1" indent="-457200">
              <a:buFont typeface="Arial" panose="020B0604020202020204" pitchFamily="34" charset="0"/>
              <a:buChar char="•"/>
              <a:defRPr/>
            </a:pPr>
            <a:r>
              <a:rPr lang="fi-FI" dirty="0" smtClean="0"/>
              <a:t>projektisuunnitelman, </a:t>
            </a:r>
          </a:p>
          <a:p>
            <a:pPr marL="914400" lvl="1" indent="-457200">
              <a:buFont typeface="Arial" panose="020B0604020202020204" pitchFamily="34" charset="0"/>
              <a:buChar char="•"/>
              <a:defRPr/>
            </a:pPr>
            <a:r>
              <a:rPr lang="fi-FI" dirty="0" smtClean="0"/>
              <a:t>maksupostien aikataulun ja</a:t>
            </a:r>
          </a:p>
          <a:p>
            <a:pPr marL="914400" lvl="1" indent="-457200">
              <a:buFont typeface="Arial" panose="020B0604020202020204" pitchFamily="34" charset="0"/>
              <a:buChar char="•"/>
              <a:defRPr/>
            </a:pPr>
            <a:r>
              <a:rPr lang="fi-FI" dirty="0" smtClean="0"/>
              <a:t>resurssisuunnitelma</a:t>
            </a:r>
            <a:r>
              <a:rPr lang="fi-FI" dirty="0"/>
              <a:t>) perusteella. </a:t>
            </a:r>
            <a:endParaRPr lang="fi-FI" dirty="0" smtClean="0"/>
          </a:p>
          <a:p>
            <a:pPr marL="457200" indent="-457200">
              <a:buFont typeface="Arial" panose="020B0604020202020204" pitchFamily="34" charset="0"/>
              <a:buChar char="•"/>
              <a:defRPr/>
            </a:pPr>
            <a:r>
              <a:rPr lang="fi-FI" dirty="0" smtClean="0"/>
              <a:t>Lisäksi </a:t>
            </a:r>
            <a:r>
              <a:rPr lang="fi-FI" dirty="0"/>
              <a:t>arvioinnissa hyödynnettiin ennalta määriteltyjen riskitekijöiden osalta tarjoajan </a:t>
            </a:r>
            <a:r>
              <a:rPr lang="fi-FI" dirty="0" smtClean="0"/>
              <a:t>ratkaisukuvausta</a:t>
            </a:r>
            <a:endParaRPr lang="fi-FI" dirty="0"/>
          </a:p>
          <a:p>
            <a:pPr marL="457200" indent="-457200">
              <a:buFont typeface="Arial" panose="020B0604020202020204" pitchFamily="34" charset="0"/>
              <a:buChar char="•"/>
              <a:defRPr/>
            </a:pPr>
            <a:r>
              <a:rPr lang="fi-FI" dirty="0"/>
              <a:t>Toteutus- ja käyttöönottosuunnitelman arviointi perustui riskien arviointiin. </a:t>
            </a:r>
            <a:endParaRPr lang="fi-FI" dirty="0" smtClean="0"/>
          </a:p>
          <a:p>
            <a:pPr marL="457200" indent="-457200">
              <a:buFont typeface="Arial" panose="020B0604020202020204" pitchFamily="34" charset="0"/>
              <a:buChar char="•"/>
              <a:defRPr/>
            </a:pPr>
            <a:r>
              <a:rPr lang="fi-FI" dirty="0" smtClean="0"/>
              <a:t>Tarjoajien </a:t>
            </a:r>
            <a:r>
              <a:rPr lang="fi-FI" dirty="0"/>
              <a:t>tarjouksissaan esittämiä toteutus- ja käyttöönottosuunnitelmia arvioitiin </a:t>
            </a:r>
            <a:r>
              <a:rPr lang="fi-FI" dirty="0" smtClean="0"/>
              <a:t>etukäteen </a:t>
            </a:r>
            <a:r>
              <a:rPr lang="fi-FI" dirty="0"/>
              <a:t>määriteltyjen riskitekijöiden perusteella. </a:t>
            </a:r>
            <a:endParaRPr lang="fi-FI" dirty="0" smtClean="0"/>
          </a:p>
          <a:p>
            <a:pPr marL="457200" indent="-457200">
              <a:buFont typeface="Arial" panose="020B0604020202020204" pitchFamily="34" charset="0"/>
              <a:buChar char="•"/>
              <a:defRPr/>
            </a:pPr>
            <a:r>
              <a:rPr lang="fi-FI" dirty="0" smtClean="0"/>
              <a:t>Jokaiselle </a:t>
            </a:r>
            <a:r>
              <a:rPr lang="fi-FI" dirty="0"/>
              <a:t>riskitekijälle määriteltiin tarjoajan esittämän suunnitelman perusteella todennäköisyys (1-5). </a:t>
            </a:r>
            <a:endParaRPr lang="fi-FI" dirty="0" smtClean="0"/>
          </a:p>
          <a:p>
            <a:pPr marL="457200" indent="-457200">
              <a:buFont typeface="Arial" panose="020B0604020202020204" pitchFamily="34" charset="0"/>
              <a:buChar char="•"/>
              <a:defRPr/>
            </a:pPr>
            <a:r>
              <a:rPr lang="fi-FI" dirty="0" smtClean="0"/>
              <a:t>Todennäköisyys </a:t>
            </a:r>
            <a:r>
              <a:rPr lang="fi-FI" dirty="0"/>
              <a:t>määriteltiin </a:t>
            </a:r>
            <a:r>
              <a:rPr lang="fi-FI" dirty="0" smtClean="0"/>
              <a:t>arviointityöryhmän (10 henkilöä) </a:t>
            </a:r>
            <a:r>
              <a:rPr lang="fi-FI" dirty="0"/>
              <a:t>jäsenten arvioiden perusteella</a:t>
            </a:r>
            <a:r>
              <a:rPr lang="fi-FI" dirty="0" smtClean="0"/>
              <a:t>. </a:t>
            </a:r>
            <a:endParaRPr lang="en-GB" dirty="0"/>
          </a:p>
        </p:txBody>
      </p:sp>
    </p:spTree>
    <p:extLst>
      <p:ext uri="{BB962C8B-B14F-4D97-AF65-F5344CB8AC3E}">
        <p14:creationId xmlns:p14="http://schemas.microsoft.com/office/powerpoint/2010/main" val="3939774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r>
              <a:rPr lang="en-GB" altLang="fi-FI" smtClean="0"/>
              <a:t>Vertailuperuste 3.1: Projektisuunnitelman sisältö ja laatu</a:t>
            </a:r>
          </a:p>
        </p:txBody>
      </p:sp>
      <p:graphicFrame>
        <p:nvGraphicFramePr>
          <p:cNvPr id="3" name="Table 2"/>
          <p:cNvGraphicFramePr>
            <a:graphicFrameLocks noGrp="1"/>
          </p:cNvGraphicFramePr>
          <p:nvPr/>
        </p:nvGraphicFramePr>
        <p:xfrm>
          <a:off x="2033588" y="3097213"/>
          <a:ext cx="6834187" cy="1619250"/>
        </p:xfrm>
        <a:graphic>
          <a:graphicData uri="http://schemas.openxmlformats.org/drawingml/2006/table">
            <a:tbl>
              <a:tblPr firstRow="1" firstCol="1" bandRow="1">
                <a:tableStyleId>{5C22544A-7EE6-4342-B048-85BDC9FD1C3A}</a:tableStyleId>
              </a:tblPr>
              <a:tblGrid>
                <a:gridCol w="3421123"/>
                <a:gridCol w="3413064"/>
              </a:tblGrid>
              <a:tr h="539750">
                <a:tc>
                  <a:txBody>
                    <a:bodyPr/>
                    <a:lstStyle/>
                    <a:p>
                      <a:pPr indent="18415">
                        <a:lnSpc>
                          <a:spcPts val="1300"/>
                        </a:lnSpc>
                        <a:spcBef>
                          <a:spcPts val="300"/>
                        </a:spcBef>
                        <a:spcAft>
                          <a:spcPts val="0"/>
                        </a:spcAft>
                      </a:pPr>
                      <a:r>
                        <a:rPr lang="fi-FI" sz="2000" dirty="0">
                          <a:solidFill>
                            <a:schemeClr val="tx1"/>
                          </a:solidFill>
                          <a:effectLst/>
                        </a:rPr>
                        <a:t>Tarjoaja</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tc>
                <a:tc>
                  <a:txBody>
                    <a:bodyPr/>
                    <a:lstStyle/>
                    <a:p>
                      <a:pPr algn="ctr">
                        <a:lnSpc>
                          <a:spcPts val="1300"/>
                        </a:lnSpc>
                        <a:spcBef>
                          <a:spcPts val="300"/>
                        </a:spcBef>
                        <a:spcAft>
                          <a:spcPts val="0"/>
                        </a:spcAft>
                      </a:pPr>
                      <a:r>
                        <a:rPr lang="fi-FI" sz="2000" dirty="0" smtClean="0">
                          <a:solidFill>
                            <a:schemeClr val="tx1"/>
                          </a:solidFill>
                          <a:effectLst/>
                        </a:rPr>
                        <a:t>Riskipisteet</a:t>
                      </a:r>
                      <a:r>
                        <a:rPr lang="fi-FI" sz="2000" baseline="0" dirty="0" smtClean="0">
                          <a:solidFill>
                            <a:schemeClr val="tx1"/>
                          </a:solidFill>
                          <a:effectLst/>
                        </a:rPr>
                        <a:t> </a:t>
                      </a:r>
                    </a:p>
                    <a:p>
                      <a:pPr algn="ctr">
                        <a:lnSpc>
                          <a:spcPts val="1300"/>
                        </a:lnSpc>
                        <a:spcBef>
                          <a:spcPts val="300"/>
                        </a:spcBef>
                        <a:spcAft>
                          <a:spcPts val="0"/>
                        </a:spcAft>
                      </a:pPr>
                      <a:r>
                        <a:rPr lang="fi-FI" sz="1400" b="0" baseline="0" dirty="0" smtClean="0">
                          <a:solidFill>
                            <a:schemeClr val="tx1"/>
                          </a:solidFill>
                          <a:effectLst/>
                          <a:latin typeface="Arial" panose="020B0604020202020204" pitchFamily="34" charset="0"/>
                          <a:ea typeface="Times New Roman" panose="02020603050405020304" pitchFamily="18" charset="0"/>
                        </a:rPr>
                        <a:t>Huom. Alemmat pisteet paremmat</a:t>
                      </a:r>
                      <a:endParaRPr lang="fi-FI" sz="1400" b="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tc>
              </a:tr>
              <a:tr h="5397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1800">
                          <a:solidFill>
                            <a:srgbClr val="000000"/>
                          </a:solidFill>
                          <a:effectLst/>
                          <a:latin typeface="Calibri" panose="020F0502020204030204" pitchFamily="34" charset="0"/>
                          <a:ea typeface="Times New Roman" panose="02020603050405020304" pitchFamily="18" charset="0"/>
                        </a:rPr>
                        <a:t>443,50</a:t>
                      </a:r>
                      <a:endParaRPr lang="fi-FI" sz="1800">
                        <a:solidFill>
                          <a:srgbClr val="000000"/>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r h="5397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1800" dirty="0">
                          <a:solidFill>
                            <a:srgbClr val="000000"/>
                          </a:solidFill>
                          <a:effectLst/>
                          <a:latin typeface="Calibri" panose="020F0502020204030204" pitchFamily="34" charset="0"/>
                          <a:ea typeface="Times New Roman" panose="02020603050405020304" pitchFamily="18" charset="0"/>
                        </a:rPr>
                        <a:t>377,70</a:t>
                      </a:r>
                      <a:endParaRPr lang="fi-FI" sz="1800" dirty="0">
                        <a:solidFill>
                          <a:srgbClr val="000000"/>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bl>
          </a:graphicData>
        </a:graphic>
      </p:graphicFrame>
      <p:graphicFrame>
        <p:nvGraphicFramePr>
          <p:cNvPr id="4" name="Table 3"/>
          <p:cNvGraphicFramePr>
            <a:graphicFrameLocks noGrp="1"/>
          </p:cNvGraphicFramePr>
          <p:nvPr/>
        </p:nvGraphicFramePr>
        <p:xfrm>
          <a:off x="2033588" y="5364163"/>
          <a:ext cx="6834187" cy="1657350"/>
        </p:xfrm>
        <a:graphic>
          <a:graphicData uri="http://schemas.openxmlformats.org/drawingml/2006/table">
            <a:tbl>
              <a:tblPr firstRow="1" firstCol="1" bandRow="1">
                <a:tableStyleId>{5C22544A-7EE6-4342-B048-85BDC9FD1C3A}</a:tableStyleId>
              </a:tblPr>
              <a:tblGrid>
                <a:gridCol w="3421123"/>
                <a:gridCol w="3413064"/>
              </a:tblGrid>
              <a:tr h="552450">
                <a:tc>
                  <a:txBody>
                    <a:bodyPr/>
                    <a:lstStyle/>
                    <a:p>
                      <a:pPr indent="18415">
                        <a:lnSpc>
                          <a:spcPts val="1300"/>
                        </a:lnSpc>
                        <a:spcBef>
                          <a:spcPts val="300"/>
                        </a:spcBef>
                        <a:spcAft>
                          <a:spcPts val="0"/>
                        </a:spcAft>
                      </a:pPr>
                      <a:r>
                        <a:rPr lang="fi-FI" sz="2000" dirty="0">
                          <a:solidFill>
                            <a:schemeClr val="tx1"/>
                          </a:solidFill>
                          <a:effectLst/>
                        </a:rPr>
                        <a:t>Tarjoaja</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lnSpc>
                          <a:spcPts val="1300"/>
                        </a:lnSpc>
                        <a:spcBef>
                          <a:spcPts val="300"/>
                        </a:spcBef>
                        <a:spcAft>
                          <a:spcPts val="0"/>
                        </a:spcAft>
                      </a:pPr>
                      <a:r>
                        <a:rPr lang="fi-FI" sz="2000" dirty="0" smtClean="0">
                          <a:solidFill>
                            <a:schemeClr val="tx1"/>
                          </a:solidFill>
                          <a:effectLst/>
                        </a:rPr>
                        <a:t>Vertailupisteet</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r>
              <a:tr h="5524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8,52</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r h="5524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10,00</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bl>
          </a:graphicData>
        </a:graphic>
      </p:graphicFrame>
      <p:sp>
        <p:nvSpPr>
          <p:cNvPr id="16416" name="Down Arrow 4"/>
          <p:cNvSpPr>
            <a:spLocks noChangeArrowheads="1"/>
          </p:cNvSpPr>
          <p:nvPr/>
        </p:nvSpPr>
        <p:spPr bwMode="auto">
          <a:xfrm>
            <a:off x="5200650" y="4824413"/>
            <a:ext cx="541338" cy="323850"/>
          </a:xfrm>
          <a:prstGeom prst="downArrow">
            <a:avLst>
              <a:gd name="adj1" fmla="val 50000"/>
              <a:gd name="adj2"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marL="847725" indent="-325438"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buFontTx/>
              <a:buChar char="•"/>
            </a:pPr>
            <a:endParaRPr lang="en-GB" altLang="fi-FI" sz="1800"/>
          </a:p>
        </p:txBody>
      </p:sp>
    </p:spTree>
    <p:extLst>
      <p:ext uri="{BB962C8B-B14F-4D97-AF65-F5344CB8AC3E}">
        <p14:creationId xmlns:p14="http://schemas.microsoft.com/office/powerpoint/2010/main" val="3463958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GB" altLang="fi-FI" smtClean="0"/>
              <a:t>Vertailuperuste 3.2: Toimittajan resurssit ja osaaminen</a:t>
            </a:r>
          </a:p>
        </p:txBody>
      </p:sp>
      <p:sp>
        <p:nvSpPr>
          <p:cNvPr id="6" name="Content Placeholder 5"/>
          <p:cNvSpPr>
            <a:spLocks noGrp="1"/>
          </p:cNvSpPr>
          <p:nvPr>
            <p:ph idx="1"/>
          </p:nvPr>
        </p:nvSpPr>
        <p:spPr/>
        <p:txBody>
          <a:bodyPr>
            <a:normAutofit fontScale="92500" lnSpcReduction="10000"/>
          </a:bodyPr>
          <a:lstStyle/>
          <a:p>
            <a:pPr marL="457200" indent="-457200">
              <a:buFont typeface="Arial" panose="020B0604020202020204" pitchFamily="34" charset="0"/>
              <a:buChar char="•"/>
              <a:defRPr/>
            </a:pPr>
            <a:r>
              <a:rPr lang="fi-FI" dirty="0"/>
              <a:t>Toimittajan resursseja ja osaamista arvioitiin tarjouksissa nimettyjen avainhenkilöiden osaamisen ja kokemuksen perusteella. </a:t>
            </a:r>
            <a:endParaRPr lang="fi-FI" dirty="0" smtClean="0"/>
          </a:p>
          <a:p>
            <a:pPr marL="457200" indent="-457200">
              <a:buFont typeface="Arial" panose="020B0604020202020204" pitchFamily="34" charset="0"/>
              <a:buChar char="•"/>
              <a:defRPr/>
            </a:pPr>
            <a:r>
              <a:rPr lang="fi-FI" dirty="0" smtClean="0"/>
              <a:t>Nimettäviä </a:t>
            </a:r>
            <a:r>
              <a:rPr lang="fi-FI" dirty="0"/>
              <a:t>avainhenkilöitä oli yhteensä 12.</a:t>
            </a:r>
          </a:p>
          <a:p>
            <a:pPr marL="457200" indent="-457200">
              <a:buFont typeface="Arial" panose="020B0604020202020204" pitchFamily="34" charset="0"/>
              <a:buChar char="•"/>
              <a:defRPr/>
            </a:pPr>
            <a:r>
              <a:rPr lang="fi-FI" dirty="0"/>
              <a:t>Rooleille oli määritelty vähimmäisvaatimukset tarjouspyynnössä. Kaikki nimetyt henkilöt täyttivät asetetut vähimmäisvaatimukset.</a:t>
            </a:r>
          </a:p>
          <a:p>
            <a:pPr marL="457200" indent="-457200">
              <a:buFont typeface="Arial" panose="020B0604020202020204" pitchFamily="34" charset="0"/>
              <a:buChar char="•"/>
              <a:defRPr/>
            </a:pPr>
            <a:r>
              <a:rPr lang="fi-FI" dirty="0"/>
              <a:t>Vähimmäisvaatimukset ylittävää osaamista arvioitiin roolikohtaisesti määriteltyjen perusteiden mukaisesti. </a:t>
            </a:r>
            <a:endParaRPr lang="fi-FI" dirty="0" smtClean="0"/>
          </a:p>
          <a:p>
            <a:pPr marL="457200" indent="-457200">
              <a:buFont typeface="Arial" panose="020B0604020202020204" pitchFamily="34" charset="0"/>
              <a:buChar char="•"/>
              <a:defRPr/>
            </a:pPr>
            <a:r>
              <a:rPr lang="fi-FI" dirty="0" smtClean="0"/>
              <a:t>Resurssien </a:t>
            </a:r>
            <a:r>
              <a:rPr lang="fi-FI" dirty="0"/>
              <a:t>ja osaamisen arviointi perustui</a:t>
            </a:r>
            <a:r>
              <a:rPr lang="fi-FI" dirty="0" smtClean="0"/>
              <a:t>:</a:t>
            </a:r>
            <a:endParaRPr lang="fi-FI" dirty="0"/>
          </a:p>
          <a:p>
            <a:pPr marL="914400" lvl="1" indent="-457200">
              <a:buFont typeface="Arial" panose="020B0604020202020204" pitchFamily="34" charset="0"/>
              <a:buChar char="•"/>
              <a:defRPr/>
            </a:pPr>
            <a:r>
              <a:rPr lang="fi-FI" sz="2600" dirty="0"/>
              <a:t>Henkilökohtaiseen haastatteluun (enimmäispistemäärä 20p / henkilö)</a:t>
            </a:r>
          </a:p>
          <a:p>
            <a:pPr marL="914400" lvl="1" indent="-457200">
              <a:buFont typeface="Arial" panose="020B0604020202020204" pitchFamily="34" charset="0"/>
              <a:buChar char="•"/>
              <a:defRPr/>
            </a:pPr>
            <a:r>
              <a:rPr lang="fi-FI" sz="2600" dirty="0"/>
              <a:t>Kirjalliseen arviointiin (enimmäispistemäärä 10p / henkilö)</a:t>
            </a:r>
          </a:p>
          <a:p>
            <a:pPr marL="457200" indent="-457200">
              <a:buFont typeface="Arial" panose="020B0604020202020204" pitchFamily="34" charset="0"/>
              <a:buChar char="•"/>
              <a:defRPr/>
            </a:pPr>
            <a:endParaRPr lang="en-GB" dirty="0"/>
          </a:p>
        </p:txBody>
      </p:sp>
    </p:spTree>
    <p:extLst>
      <p:ext uri="{BB962C8B-B14F-4D97-AF65-F5344CB8AC3E}">
        <p14:creationId xmlns:p14="http://schemas.microsoft.com/office/powerpoint/2010/main" val="1782376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r>
              <a:rPr lang="en-GB" altLang="fi-FI" smtClean="0"/>
              <a:t>Vertailuperuste 3.2: Toimittajan resurssit ja osaaminen</a:t>
            </a:r>
          </a:p>
        </p:txBody>
      </p:sp>
      <p:graphicFrame>
        <p:nvGraphicFramePr>
          <p:cNvPr id="3" name="Table 2"/>
          <p:cNvGraphicFramePr>
            <a:graphicFrameLocks noGrp="1"/>
          </p:cNvGraphicFramePr>
          <p:nvPr/>
        </p:nvGraphicFramePr>
        <p:xfrm>
          <a:off x="2033588" y="3097213"/>
          <a:ext cx="6834187" cy="1619250"/>
        </p:xfrm>
        <a:graphic>
          <a:graphicData uri="http://schemas.openxmlformats.org/drawingml/2006/table">
            <a:tbl>
              <a:tblPr firstRow="1" firstCol="1" bandRow="1">
                <a:tableStyleId>{5C22544A-7EE6-4342-B048-85BDC9FD1C3A}</a:tableStyleId>
              </a:tblPr>
              <a:tblGrid>
                <a:gridCol w="3421123"/>
                <a:gridCol w="3413064"/>
              </a:tblGrid>
              <a:tr h="539750">
                <a:tc>
                  <a:txBody>
                    <a:bodyPr/>
                    <a:lstStyle/>
                    <a:p>
                      <a:pPr indent="18415">
                        <a:lnSpc>
                          <a:spcPts val="1300"/>
                        </a:lnSpc>
                        <a:spcBef>
                          <a:spcPts val="300"/>
                        </a:spcBef>
                        <a:spcAft>
                          <a:spcPts val="0"/>
                        </a:spcAft>
                      </a:pPr>
                      <a:r>
                        <a:rPr lang="fi-FI" sz="2000" dirty="0">
                          <a:solidFill>
                            <a:schemeClr val="tx1"/>
                          </a:solidFill>
                          <a:effectLst/>
                        </a:rPr>
                        <a:t>Tarjoaja</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tc>
                <a:tc>
                  <a:txBody>
                    <a:bodyPr/>
                    <a:lstStyle/>
                    <a:p>
                      <a:pPr algn="ctr">
                        <a:lnSpc>
                          <a:spcPts val="1300"/>
                        </a:lnSpc>
                        <a:spcBef>
                          <a:spcPts val="300"/>
                        </a:spcBef>
                        <a:spcAft>
                          <a:spcPts val="0"/>
                        </a:spcAft>
                      </a:pPr>
                      <a:r>
                        <a:rPr lang="fi-FI" sz="2000" dirty="0" smtClean="0">
                          <a:solidFill>
                            <a:schemeClr val="tx1"/>
                          </a:solidFill>
                          <a:effectLst/>
                          <a:latin typeface="+mn-lt"/>
                          <a:ea typeface="+mn-ea"/>
                        </a:rPr>
                        <a:t>Yhteispisteet</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tc>
              </a:tr>
              <a:tr h="5397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1800">
                          <a:solidFill>
                            <a:srgbClr val="000000"/>
                          </a:solidFill>
                          <a:effectLst/>
                          <a:latin typeface="Calibri" panose="020F0502020204030204" pitchFamily="34" charset="0"/>
                          <a:ea typeface="Times New Roman" panose="02020603050405020304" pitchFamily="18" charset="0"/>
                        </a:rPr>
                        <a:t>265,30</a:t>
                      </a:r>
                      <a:endParaRPr lang="fi-FI" sz="1800">
                        <a:solidFill>
                          <a:srgbClr val="000000"/>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r h="5397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1800" dirty="0">
                          <a:solidFill>
                            <a:srgbClr val="000000"/>
                          </a:solidFill>
                          <a:effectLst/>
                          <a:latin typeface="Calibri" panose="020F0502020204030204" pitchFamily="34" charset="0"/>
                          <a:ea typeface="Times New Roman" panose="02020603050405020304" pitchFamily="18" charset="0"/>
                        </a:rPr>
                        <a:t>304,10</a:t>
                      </a:r>
                      <a:endParaRPr lang="fi-FI" sz="1800" dirty="0">
                        <a:solidFill>
                          <a:srgbClr val="000000"/>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bl>
          </a:graphicData>
        </a:graphic>
      </p:graphicFrame>
      <p:graphicFrame>
        <p:nvGraphicFramePr>
          <p:cNvPr id="4" name="Table 3"/>
          <p:cNvGraphicFramePr>
            <a:graphicFrameLocks noGrp="1"/>
          </p:cNvGraphicFramePr>
          <p:nvPr/>
        </p:nvGraphicFramePr>
        <p:xfrm>
          <a:off x="2033588" y="5364163"/>
          <a:ext cx="6834187" cy="1657350"/>
        </p:xfrm>
        <a:graphic>
          <a:graphicData uri="http://schemas.openxmlformats.org/drawingml/2006/table">
            <a:tbl>
              <a:tblPr firstRow="1" firstCol="1" bandRow="1">
                <a:tableStyleId>{5C22544A-7EE6-4342-B048-85BDC9FD1C3A}</a:tableStyleId>
              </a:tblPr>
              <a:tblGrid>
                <a:gridCol w="3421123"/>
                <a:gridCol w="3413064"/>
              </a:tblGrid>
              <a:tr h="552450">
                <a:tc>
                  <a:txBody>
                    <a:bodyPr/>
                    <a:lstStyle/>
                    <a:p>
                      <a:pPr indent="18415">
                        <a:lnSpc>
                          <a:spcPts val="1300"/>
                        </a:lnSpc>
                        <a:spcBef>
                          <a:spcPts val="300"/>
                        </a:spcBef>
                        <a:spcAft>
                          <a:spcPts val="0"/>
                        </a:spcAft>
                      </a:pPr>
                      <a:r>
                        <a:rPr lang="fi-FI" sz="2000" dirty="0">
                          <a:solidFill>
                            <a:schemeClr val="tx1"/>
                          </a:solidFill>
                          <a:effectLst/>
                        </a:rPr>
                        <a:t>Tarjoaja</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lnSpc>
                          <a:spcPts val="1300"/>
                        </a:lnSpc>
                        <a:spcBef>
                          <a:spcPts val="300"/>
                        </a:spcBef>
                        <a:spcAft>
                          <a:spcPts val="0"/>
                        </a:spcAft>
                      </a:pPr>
                      <a:r>
                        <a:rPr lang="fi-FI" sz="2000" dirty="0" smtClean="0">
                          <a:solidFill>
                            <a:schemeClr val="tx1"/>
                          </a:solidFill>
                          <a:effectLst/>
                        </a:rPr>
                        <a:t>Vertailupisteet</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r>
              <a:tr h="5524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8,72</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r h="5524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10,00</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bl>
          </a:graphicData>
        </a:graphic>
      </p:graphicFrame>
      <p:sp>
        <p:nvSpPr>
          <p:cNvPr id="18464" name="Down Arrow 4"/>
          <p:cNvSpPr>
            <a:spLocks noChangeArrowheads="1"/>
          </p:cNvSpPr>
          <p:nvPr/>
        </p:nvSpPr>
        <p:spPr bwMode="auto">
          <a:xfrm>
            <a:off x="5200650" y="4824413"/>
            <a:ext cx="541338" cy="323850"/>
          </a:xfrm>
          <a:prstGeom prst="downArrow">
            <a:avLst>
              <a:gd name="adj1" fmla="val 50000"/>
              <a:gd name="adj2"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marL="847725" indent="-325438"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buFontTx/>
              <a:buChar char="•"/>
            </a:pPr>
            <a:endParaRPr lang="en-GB" altLang="fi-FI" sz="1800"/>
          </a:p>
        </p:txBody>
      </p:sp>
    </p:spTree>
    <p:extLst>
      <p:ext uri="{BB962C8B-B14F-4D97-AF65-F5344CB8AC3E}">
        <p14:creationId xmlns:p14="http://schemas.microsoft.com/office/powerpoint/2010/main" val="2128888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fi-FI" smtClean="0"/>
              <a:t>Vertailuperuste 4.1: Integroitavuus ja avoimet rajapinnat</a:t>
            </a:r>
          </a:p>
        </p:txBody>
      </p:sp>
      <p:sp>
        <p:nvSpPr>
          <p:cNvPr id="6" name="Content Placeholder 5"/>
          <p:cNvSpPr>
            <a:spLocks noGrp="1"/>
          </p:cNvSpPr>
          <p:nvPr>
            <p:ph idx="1"/>
          </p:nvPr>
        </p:nvSpPr>
        <p:spPr/>
        <p:txBody>
          <a:bodyPr>
            <a:normAutofit lnSpcReduction="10000"/>
          </a:bodyPr>
          <a:lstStyle/>
          <a:p>
            <a:pPr marL="457200" indent="-457200">
              <a:buFont typeface="Arial" panose="020B0604020202020204" pitchFamily="34" charset="0"/>
              <a:buChar char="•"/>
              <a:defRPr/>
            </a:pPr>
            <a:r>
              <a:rPr lang="fi-FI" dirty="0"/>
              <a:t>Integroitavuus ja avoimet rajapinnat arvioitiin tarjousaikana toteutetun ”Apotti Avointen Palvelurajapintojen” arvioinnin perusteella. </a:t>
            </a:r>
            <a:endParaRPr lang="fi-FI" dirty="0" smtClean="0"/>
          </a:p>
          <a:p>
            <a:pPr marL="457200" indent="-457200">
              <a:buFont typeface="Arial" panose="020B0604020202020204" pitchFamily="34" charset="0"/>
              <a:buChar char="•"/>
              <a:defRPr/>
            </a:pPr>
            <a:r>
              <a:rPr lang="fi-FI" dirty="0" smtClean="0"/>
              <a:t>Arvioinnissa arviotiin ratkaisujen </a:t>
            </a:r>
            <a:r>
              <a:rPr lang="fi-FI" dirty="0"/>
              <a:t>tarjoamien rajapintojen toiminnallista tehokkuutta ja </a:t>
            </a:r>
            <a:r>
              <a:rPr lang="fi-FI" dirty="0" smtClean="0"/>
              <a:t>joustavuutta, joiden tarkoituksena </a:t>
            </a:r>
            <a:r>
              <a:rPr lang="fi-FI" dirty="0"/>
              <a:t>on mahdollistaa joustavasti ja kustannustehokkaasti muokattavan tietojärjestelmäekosysteemin luonti ja ylläpito</a:t>
            </a:r>
            <a:r>
              <a:rPr lang="fi-FI" dirty="0" smtClean="0"/>
              <a:t>.</a:t>
            </a:r>
          </a:p>
          <a:p>
            <a:pPr marL="457200" indent="-457200">
              <a:buFont typeface="Arial" panose="020B0604020202020204" pitchFamily="34" charset="0"/>
              <a:buChar char="•"/>
              <a:defRPr/>
            </a:pPr>
            <a:r>
              <a:rPr lang="fi-FI" dirty="0"/>
              <a:t>AAP-arvioinnin arviointimateriaali perustui </a:t>
            </a:r>
            <a:endParaRPr lang="fi-FI" dirty="0" smtClean="0"/>
          </a:p>
          <a:p>
            <a:pPr marL="914400" lvl="1" indent="-457200">
              <a:buFont typeface="Arial" panose="020B0604020202020204" pitchFamily="34" charset="0"/>
              <a:buChar char="•"/>
              <a:defRPr/>
            </a:pPr>
            <a:r>
              <a:rPr lang="fi-FI" dirty="0" smtClean="0"/>
              <a:t>Apotti </a:t>
            </a:r>
            <a:r>
              <a:rPr lang="fi-FI" dirty="0"/>
              <a:t>Avointen Palvelurajapintojen vaatimuksiin, </a:t>
            </a:r>
            <a:endParaRPr lang="fi-FI" dirty="0" smtClean="0"/>
          </a:p>
          <a:p>
            <a:pPr marL="914400" lvl="1" indent="-457200">
              <a:buFont typeface="Arial" panose="020B0604020202020204" pitchFamily="34" charset="0"/>
              <a:buChar char="•"/>
              <a:defRPr/>
            </a:pPr>
            <a:r>
              <a:rPr lang="fi-FI" dirty="0" smtClean="0"/>
              <a:t>Määriteltyihin käyttötapauksiin sekä </a:t>
            </a:r>
          </a:p>
          <a:p>
            <a:pPr marL="914400" lvl="1" indent="-457200">
              <a:buFont typeface="Arial" panose="020B0604020202020204" pitchFamily="34" charset="0"/>
              <a:buChar char="•"/>
              <a:defRPr/>
            </a:pPr>
            <a:r>
              <a:rPr lang="fi-FI" dirty="0" smtClean="0"/>
              <a:t>niiden </a:t>
            </a:r>
            <a:r>
              <a:rPr lang="fi-FI" dirty="0"/>
              <a:t>perusteella laadittuihin arviointitehtäviin. </a:t>
            </a:r>
          </a:p>
          <a:p>
            <a:pPr marL="457200" indent="-457200">
              <a:buFont typeface="Arial" panose="020B0604020202020204" pitchFamily="34" charset="0"/>
              <a:buChar char="•"/>
              <a:defRPr/>
            </a:pPr>
            <a:endParaRPr lang="en-GB" dirty="0"/>
          </a:p>
        </p:txBody>
      </p:sp>
    </p:spTree>
    <p:extLst>
      <p:ext uri="{BB962C8B-B14F-4D97-AF65-F5344CB8AC3E}">
        <p14:creationId xmlns:p14="http://schemas.microsoft.com/office/powerpoint/2010/main" val="2782225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fi-FI" smtClean="0"/>
              <a:t>Vertailuperuste 4.1: Integroitavuus ja avoimet rajapinnat</a:t>
            </a:r>
          </a:p>
        </p:txBody>
      </p:sp>
      <p:graphicFrame>
        <p:nvGraphicFramePr>
          <p:cNvPr id="3" name="Table 2"/>
          <p:cNvGraphicFramePr>
            <a:graphicFrameLocks noGrp="1"/>
          </p:cNvGraphicFramePr>
          <p:nvPr/>
        </p:nvGraphicFramePr>
        <p:xfrm>
          <a:off x="2033588" y="3097213"/>
          <a:ext cx="6834187" cy="1619250"/>
        </p:xfrm>
        <a:graphic>
          <a:graphicData uri="http://schemas.openxmlformats.org/drawingml/2006/table">
            <a:tbl>
              <a:tblPr firstRow="1" firstCol="1" bandRow="1">
                <a:tableStyleId>{5C22544A-7EE6-4342-B048-85BDC9FD1C3A}</a:tableStyleId>
              </a:tblPr>
              <a:tblGrid>
                <a:gridCol w="3421123"/>
                <a:gridCol w="3413064"/>
              </a:tblGrid>
              <a:tr h="539750">
                <a:tc>
                  <a:txBody>
                    <a:bodyPr/>
                    <a:lstStyle/>
                    <a:p>
                      <a:pPr indent="18415">
                        <a:lnSpc>
                          <a:spcPts val="1300"/>
                        </a:lnSpc>
                        <a:spcBef>
                          <a:spcPts val="300"/>
                        </a:spcBef>
                        <a:spcAft>
                          <a:spcPts val="0"/>
                        </a:spcAft>
                      </a:pPr>
                      <a:r>
                        <a:rPr lang="fi-FI" sz="2000" dirty="0">
                          <a:solidFill>
                            <a:schemeClr val="tx1"/>
                          </a:solidFill>
                          <a:effectLst/>
                        </a:rPr>
                        <a:t>Tarjoaja</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tc>
                <a:tc>
                  <a:txBody>
                    <a:bodyPr/>
                    <a:lstStyle/>
                    <a:p>
                      <a:pPr algn="ctr">
                        <a:lnSpc>
                          <a:spcPts val="1300"/>
                        </a:lnSpc>
                        <a:spcBef>
                          <a:spcPts val="300"/>
                        </a:spcBef>
                        <a:spcAft>
                          <a:spcPts val="0"/>
                        </a:spcAft>
                      </a:pPr>
                      <a:r>
                        <a:rPr lang="fi-FI" sz="2000" dirty="0" smtClean="0">
                          <a:solidFill>
                            <a:schemeClr val="tx1"/>
                          </a:solidFill>
                          <a:effectLst/>
                        </a:rPr>
                        <a:t>AAP-arvioinnin tulos</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tc>
              </a:tr>
              <a:tr h="5397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1800">
                          <a:solidFill>
                            <a:srgbClr val="000000"/>
                          </a:solidFill>
                          <a:effectLst/>
                          <a:latin typeface="Calibri" panose="020F0502020204030204" pitchFamily="34" charset="0"/>
                          <a:ea typeface="Times New Roman" panose="02020603050405020304" pitchFamily="18" charset="0"/>
                        </a:rPr>
                        <a:t>1 852</a:t>
                      </a:r>
                      <a:endParaRPr lang="fi-FI" sz="1800">
                        <a:solidFill>
                          <a:srgbClr val="000000"/>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r h="5397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1800" dirty="0">
                          <a:solidFill>
                            <a:srgbClr val="000000"/>
                          </a:solidFill>
                          <a:effectLst/>
                          <a:latin typeface="Calibri" panose="020F0502020204030204" pitchFamily="34" charset="0"/>
                          <a:ea typeface="Times New Roman" panose="02020603050405020304" pitchFamily="18" charset="0"/>
                        </a:rPr>
                        <a:t>2 060</a:t>
                      </a:r>
                      <a:endParaRPr lang="fi-FI" sz="1800" dirty="0">
                        <a:solidFill>
                          <a:srgbClr val="000000"/>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bl>
          </a:graphicData>
        </a:graphic>
      </p:graphicFrame>
      <p:graphicFrame>
        <p:nvGraphicFramePr>
          <p:cNvPr id="4" name="Table 3"/>
          <p:cNvGraphicFramePr>
            <a:graphicFrameLocks noGrp="1"/>
          </p:cNvGraphicFramePr>
          <p:nvPr/>
        </p:nvGraphicFramePr>
        <p:xfrm>
          <a:off x="2033588" y="5364163"/>
          <a:ext cx="6834187" cy="1657350"/>
        </p:xfrm>
        <a:graphic>
          <a:graphicData uri="http://schemas.openxmlformats.org/drawingml/2006/table">
            <a:tbl>
              <a:tblPr firstRow="1" firstCol="1" bandRow="1">
                <a:tableStyleId>{5C22544A-7EE6-4342-B048-85BDC9FD1C3A}</a:tableStyleId>
              </a:tblPr>
              <a:tblGrid>
                <a:gridCol w="3421123"/>
                <a:gridCol w="3413064"/>
              </a:tblGrid>
              <a:tr h="552450">
                <a:tc>
                  <a:txBody>
                    <a:bodyPr/>
                    <a:lstStyle/>
                    <a:p>
                      <a:pPr indent="18415">
                        <a:lnSpc>
                          <a:spcPts val="1300"/>
                        </a:lnSpc>
                        <a:spcBef>
                          <a:spcPts val="300"/>
                        </a:spcBef>
                        <a:spcAft>
                          <a:spcPts val="0"/>
                        </a:spcAft>
                      </a:pPr>
                      <a:r>
                        <a:rPr lang="fi-FI" sz="2000" dirty="0">
                          <a:solidFill>
                            <a:schemeClr val="tx1"/>
                          </a:solidFill>
                          <a:effectLst/>
                        </a:rPr>
                        <a:t>Tarjoaja</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lnSpc>
                          <a:spcPts val="1300"/>
                        </a:lnSpc>
                        <a:spcBef>
                          <a:spcPts val="300"/>
                        </a:spcBef>
                        <a:spcAft>
                          <a:spcPts val="0"/>
                        </a:spcAft>
                      </a:pPr>
                      <a:r>
                        <a:rPr lang="fi-FI" sz="2000" dirty="0" smtClean="0">
                          <a:solidFill>
                            <a:schemeClr val="tx1"/>
                          </a:solidFill>
                          <a:effectLst/>
                        </a:rPr>
                        <a:t>Vertailupisteet</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r>
              <a:tr h="5524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4,50</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r h="5524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5,00</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bl>
          </a:graphicData>
        </a:graphic>
      </p:graphicFrame>
      <p:sp>
        <p:nvSpPr>
          <p:cNvPr id="20511" name="Down Arrow 4"/>
          <p:cNvSpPr>
            <a:spLocks noChangeArrowheads="1"/>
          </p:cNvSpPr>
          <p:nvPr/>
        </p:nvSpPr>
        <p:spPr bwMode="auto">
          <a:xfrm>
            <a:off x="5200650" y="4824413"/>
            <a:ext cx="541338" cy="323850"/>
          </a:xfrm>
          <a:prstGeom prst="downArrow">
            <a:avLst>
              <a:gd name="adj1" fmla="val 50000"/>
              <a:gd name="adj2"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marL="847725" indent="-325438"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buFontTx/>
              <a:buChar char="•"/>
            </a:pPr>
            <a:endParaRPr lang="en-GB" altLang="fi-FI" sz="1800"/>
          </a:p>
        </p:txBody>
      </p:sp>
    </p:spTree>
    <p:extLst>
      <p:ext uri="{BB962C8B-B14F-4D97-AF65-F5344CB8AC3E}">
        <p14:creationId xmlns:p14="http://schemas.microsoft.com/office/powerpoint/2010/main" val="3227229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Sisältö</a:t>
            </a:r>
            <a:endParaRPr lang="fi-FI" dirty="0"/>
          </a:p>
        </p:txBody>
      </p:sp>
      <p:sp>
        <p:nvSpPr>
          <p:cNvPr id="3" name="Sisällön paikkamerkki 2"/>
          <p:cNvSpPr>
            <a:spLocks noGrp="1"/>
          </p:cNvSpPr>
          <p:nvPr>
            <p:ph idx="1"/>
          </p:nvPr>
        </p:nvSpPr>
        <p:spPr/>
        <p:txBody>
          <a:bodyPr/>
          <a:lstStyle/>
          <a:p>
            <a:pPr marL="457200" indent="-457200">
              <a:buFont typeface="Arial" panose="020B0604020202020204" pitchFamily="34" charset="0"/>
              <a:buChar char="•"/>
            </a:pPr>
            <a:r>
              <a:rPr lang="fi-FI" dirty="0" smtClean="0"/>
              <a:t>Yleiskuvaus ja strategiset linjaukset</a:t>
            </a:r>
          </a:p>
          <a:p>
            <a:pPr marL="457200" indent="-457200">
              <a:buFont typeface="Arial" panose="020B0604020202020204" pitchFamily="34" charset="0"/>
              <a:buChar char="•"/>
            </a:pPr>
            <a:r>
              <a:rPr lang="fi-FI" dirty="0" smtClean="0"/>
              <a:t>Järjestelmähankinnan tarjousvertailun tulokset</a:t>
            </a:r>
          </a:p>
          <a:p>
            <a:pPr marL="457200" indent="-457200">
              <a:buFont typeface="Arial" panose="020B0604020202020204" pitchFamily="34" charset="0"/>
              <a:buChar char="•"/>
            </a:pPr>
            <a:r>
              <a:rPr lang="fi-FI" dirty="0" smtClean="0"/>
              <a:t>Hankkeen hyödyt</a:t>
            </a:r>
          </a:p>
          <a:p>
            <a:pPr marL="457200" indent="-457200">
              <a:buFont typeface="Arial" panose="020B0604020202020204" pitchFamily="34" charset="0"/>
              <a:buChar char="•"/>
            </a:pPr>
            <a:r>
              <a:rPr lang="fi-FI" dirty="0" smtClean="0"/>
              <a:t>Hankkeen laajuus</a:t>
            </a:r>
          </a:p>
          <a:p>
            <a:pPr marL="457200" indent="-457200">
              <a:buFont typeface="Arial" panose="020B0604020202020204" pitchFamily="34" charset="0"/>
              <a:buChar char="•"/>
            </a:pPr>
            <a:r>
              <a:rPr lang="fi-FI" dirty="0" smtClean="0"/>
              <a:t>Hankkeen aikataulu</a:t>
            </a:r>
          </a:p>
          <a:p>
            <a:pPr marL="457200" indent="-457200">
              <a:buFont typeface="Arial" panose="020B0604020202020204" pitchFamily="34" charset="0"/>
              <a:buChar char="•"/>
            </a:pPr>
            <a:r>
              <a:rPr lang="fi-FI" dirty="0" smtClean="0"/>
              <a:t>Hankkeen kustannukset</a:t>
            </a:r>
          </a:p>
          <a:p>
            <a:pPr marL="457200" indent="-457200">
              <a:buFont typeface="Arial" panose="020B0604020202020204" pitchFamily="34" charset="0"/>
              <a:buChar char="•"/>
            </a:pPr>
            <a:r>
              <a:rPr lang="fi-FI" dirty="0" smtClean="0"/>
              <a:t>Hankkeen organisointi ja resursointi</a:t>
            </a:r>
          </a:p>
          <a:p>
            <a:pPr marL="457200" indent="-457200">
              <a:buFont typeface="Arial" panose="020B0604020202020204" pitchFamily="34" charset="0"/>
              <a:buChar char="•"/>
            </a:pPr>
            <a:r>
              <a:rPr lang="fi-FI" dirty="0" smtClean="0"/>
              <a:t>Hankkeen riskit</a:t>
            </a:r>
            <a:endParaRPr lang="fi-FI" dirty="0"/>
          </a:p>
        </p:txBody>
      </p:sp>
    </p:spTree>
    <p:extLst>
      <p:ext uri="{BB962C8B-B14F-4D97-AF65-F5344CB8AC3E}">
        <p14:creationId xmlns:p14="http://schemas.microsoft.com/office/powerpoint/2010/main" val="1243839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fi-FI" smtClean="0"/>
              <a:t>Vertailuperuste 4.2: Järjestelmän ylläpidettävyys</a:t>
            </a:r>
          </a:p>
        </p:txBody>
      </p:sp>
      <p:sp>
        <p:nvSpPr>
          <p:cNvPr id="6" name="Content Placeholder 5"/>
          <p:cNvSpPr>
            <a:spLocks noGrp="1"/>
          </p:cNvSpPr>
          <p:nvPr>
            <p:ph idx="1"/>
          </p:nvPr>
        </p:nvSpPr>
        <p:spPr/>
        <p:txBody>
          <a:bodyPr>
            <a:normAutofit fontScale="92500" lnSpcReduction="10000"/>
          </a:bodyPr>
          <a:lstStyle/>
          <a:p>
            <a:pPr marL="457200" indent="-457200">
              <a:buFont typeface="Arial" panose="020B0604020202020204" pitchFamily="34" charset="0"/>
              <a:buChar char="•"/>
              <a:defRPr/>
            </a:pPr>
            <a:r>
              <a:rPr lang="fi-FI" dirty="0"/>
              <a:t>Järjestelmän ylläpidettävyys arvioitiin tarjousaikana toteutetun ylläpidettävyyden arvioinnin perusteella. </a:t>
            </a:r>
            <a:endParaRPr lang="fi-FI" dirty="0" smtClean="0"/>
          </a:p>
          <a:p>
            <a:pPr marL="457200" indent="-457200">
              <a:buFont typeface="Arial" panose="020B0604020202020204" pitchFamily="34" charset="0"/>
              <a:buChar char="•"/>
              <a:defRPr/>
            </a:pPr>
            <a:r>
              <a:rPr lang="fi-FI" dirty="0"/>
              <a:t>A</a:t>
            </a:r>
            <a:r>
              <a:rPr lang="fi-FI" dirty="0" smtClean="0"/>
              <a:t>rvioinnin </a:t>
            </a:r>
            <a:r>
              <a:rPr lang="fi-FI" dirty="0"/>
              <a:t>tarkoituksena </a:t>
            </a:r>
            <a:r>
              <a:rPr lang="fi-FI" dirty="0" smtClean="0"/>
              <a:t>oli</a:t>
            </a:r>
          </a:p>
          <a:p>
            <a:pPr marL="914400" lvl="1" indent="-457200">
              <a:buFont typeface="Arial" panose="020B0604020202020204" pitchFamily="34" charset="0"/>
              <a:buChar char="•"/>
              <a:defRPr/>
            </a:pPr>
            <a:r>
              <a:rPr lang="fi-FI" dirty="0" smtClean="0"/>
              <a:t>löytää </a:t>
            </a:r>
            <a:r>
              <a:rPr lang="fi-FI" dirty="0"/>
              <a:t>ratkaisun </a:t>
            </a:r>
            <a:r>
              <a:rPr lang="fi-FI" i="1" dirty="0"/>
              <a:t>ylläpidettävyyden ja kehittämisen </a:t>
            </a:r>
            <a:r>
              <a:rPr lang="fi-FI" dirty="0"/>
              <a:t>kannalta hankinnan tavoitteita parhaiten vastaava ohjelmisto </a:t>
            </a:r>
            <a:endParaRPr lang="fi-FI" dirty="0" smtClean="0"/>
          </a:p>
          <a:p>
            <a:pPr marL="914400" lvl="1" indent="-457200">
              <a:buFont typeface="Arial" panose="020B0604020202020204" pitchFamily="34" charset="0"/>
              <a:buChar char="•"/>
              <a:defRPr/>
            </a:pPr>
            <a:r>
              <a:rPr lang="fi-FI" dirty="0" smtClean="0"/>
              <a:t>tuottaa </a:t>
            </a:r>
            <a:r>
              <a:rPr lang="fi-FI" dirty="0"/>
              <a:t>informaatiota tuotteen ylläpidon suunnittelua </a:t>
            </a:r>
            <a:r>
              <a:rPr lang="fi-FI" dirty="0" smtClean="0"/>
              <a:t>varten </a:t>
            </a:r>
          </a:p>
          <a:p>
            <a:pPr marL="457200" indent="-457200">
              <a:buFont typeface="Arial" panose="020B0604020202020204" pitchFamily="34" charset="0"/>
              <a:buChar char="•"/>
              <a:defRPr/>
            </a:pPr>
            <a:r>
              <a:rPr lang="fi-FI" dirty="0" smtClean="0"/>
              <a:t>Ylläpidettävyyden </a:t>
            </a:r>
            <a:r>
              <a:rPr lang="fi-FI" dirty="0"/>
              <a:t>arviointi perustuu toistettavalla tavalla kansainväliseen ISO/IEC 25010-standardiin sekä arvioinnissa avustaneen asiantuntijapalvelun toimittajan </a:t>
            </a:r>
            <a:r>
              <a:rPr lang="fi-FI" dirty="0" smtClean="0"/>
              <a:t>(SIG) laajaan </a:t>
            </a:r>
            <a:r>
              <a:rPr lang="fi-FI" dirty="0" err="1"/>
              <a:t>benchmark</a:t>
            </a:r>
            <a:r>
              <a:rPr lang="fi-FI" dirty="0"/>
              <a:t>-tietokantaan</a:t>
            </a:r>
            <a:r>
              <a:rPr lang="fi-FI" dirty="0" smtClean="0"/>
              <a:t>.</a:t>
            </a:r>
          </a:p>
          <a:p>
            <a:pPr marL="457200" indent="-457200">
              <a:buFont typeface="Arial" panose="020B0604020202020204" pitchFamily="34" charset="0"/>
              <a:buChar char="•"/>
              <a:defRPr/>
            </a:pPr>
            <a:r>
              <a:rPr lang="fi-FI" dirty="0" smtClean="0"/>
              <a:t>Arviointi </a:t>
            </a:r>
            <a:r>
              <a:rPr lang="fi-FI" dirty="0"/>
              <a:t>kohdistui tarjoajan terveydenhuollon pääjärjestelmänä toimivaan valmisohjelmistoon. </a:t>
            </a:r>
            <a:endParaRPr lang="en-GB" dirty="0"/>
          </a:p>
        </p:txBody>
      </p:sp>
    </p:spTree>
    <p:extLst>
      <p:ext uri="{BB962C8B-B14F-4D97-AF65-F5344CB8AC3E}">
        <p14:creationId xmlns:p14="http://schemas.microsoft.com/office/powerpoint/2010/main" val="2664367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fi-FI" smtClean="0"/>
              <a:t>Vertailuperuste 4.2: Järjestelmän ylläpidettävyys</a:t>
            </a:r>
          </a:p>
        </p:txBody>
      </p:sp>
      <p:graphicFrame>
        <p:nvGraphicFramePr>
          <p:cNvPr id="3" name="Table 2"/>
          <p:cNvGraphicFramePr>
            <a:graphicFrameLocks noGrp="1"/>
          </p:cNvGraphicFramePr>
          <p:nvPr/>
        </p:nvGraphicFramePr>
        <p:xfrm>
          <a:off x="2033588" y="3097213"/>
          <a:ext cx="6834187" cy="1619250"/>
        </p:xfrm>
        <a:graphic>
          <a:graphicData uri="http://schemas.openxmlformats.org/drawingml/2006/table">
            <a:tbl>
              <a:tblPr firstRow="1" firstCol="1" bandRow="1">
                <a:tableStyleId>{5C22544A-7EE6-4342-B048-85BDC9FD1C3A}</a:tableStyleId>
              </a:tblPr>
              <a:tblGrid>
                <a:gridCol w="3421123"/>
                <a:gridCol w="3413064"/>
              </a:tblGrid>
              <a:tr h="539750">
                <a:tc>
                  <a:txBody>
                    <a:bodyPr/>
                    <a:lstStyle/>
                    <a:p>
                      <a:pPr indent="18415">
                        <a:lnSpc>
                          <a:spcPts val="1300"/>
                        </a:lnSpc>
                        <a:spcBef>
                          <a:spcPts val="300"/>
                        </a:spcBef>
                        <a:spcAft>
                          <a:spcPts val="0"/>
                        </a:spcAft>
                      </a:pPr>
                      <a:r>
                        <a:rPr lang="fi-FI" sz="2000" dirty="0">
                          <a:solidFill>
                            <a:schemeClr val="tx1"/>
                          </a:solidFill>
                          <a:effectLst/>
                        </a:rPr>
                        <a:t>Tarjoaja</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tc>
                <a:tc>
                  <a:txBody>
                    <a:bodyPr/>
                    <a:lstStyle/>
                    <a:p>
                      <a:pPr algn="ctr">
                        <a:lnSpc>
                          <a:spcPts val="1300"/>
                        </a:lnSpc>
                        <a:spcBef>
                          <a:spcPts val="300"/>
                        </a:spcBef>
                        <a:spcAft>
                          <a:spcPts val="0"/>
                        </a:spcAft>
                      </a:pPr>
                      <a:r>
                        <a:rPr lang="fi-FI" sz="2000" dirty="0" smtClean="0">
                          <a:solidFill>
                            <a:schemeClr val="tx1"/>
                          </a:solidFill>
                          <a:effectLst/>
                        </a:rPr>
                        <a:t>Arvioinnin tulos</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tc>
              </a:tr>
              <a:tr h="5397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2000" dirty="0" smtClean="0">
                          <a:solidFill>
                            <a:schemeClr val="tx1"/>
                          </a:solidFill>
                          <a:effectLst/>
                          <a:latin typeface="Arial" panose="020B0604020202020204" pitchFamily="34" charset="0"/>
                          <a:ea typeface="Times New Roman" panose="02020603050405020304" pitchFamily="18" charset="0"/>
                        </a:rPr>
                        <a:t>4,6</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r h="5397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2000" dirty="0" smtClean="0">
                          <a:solidFill>
                            <a:schemeClr val="tx1"/>
                          </a:solidFill>
                          <a:effectLst/>
                          <a:latin typeface="Arial" panose="020B0604020202020204" pitchFamily="34" charset="0"/>
                          <a:ea typeface="Times New Roman" panose="02020603050405020304" pitchFamily="18" charset="0"/>
                        </a:rPr>
                        <a:t>5,0</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bl>
          </a:graphicData>
        </a:graphic>
      </p:graphicFrame>
      <p:graphicFrame>
        <p:nvGraphicFramePr>
          <p:cNvPr id="4" name="Table 3"/>
          <p:cNvGraphicFramePr>
            <a:graphicFrameLocks noGrp="1"/>
          </p:cNvGraphicFramePr>
          <p:nvPr/>
        </p:nvGraphicFramePr>
        <p:xfrm>
          <a:off x="2033588" y="5364163"/>
          <a:ext cx="6834187" cy="1657350"/>
        </p:xfrm>
        <a:graphic>
          <a:graphicData uri="http://schemas.openxmlformats.org/drawingml/2006/table">
            <a:tbl>
              <a:tblPr firstRow="1" firstCol="1" bandRow="1">
                <a:tableStyleId>{5C22544A-7EE6-4342-B048-85BDC9FD1C3A}</a:tableStyleId>
              </a:tblPr>
              <a:tblGrid>
                <a:gridCol w="3421123"/>
                <a:gridCol w="3413064"/>
              </a:tblGrid>
              <a:tr h="552450">
                <a:tc>
                  <a:txBody>
                    <a:bodyPr/>
                    <a:lstStyle/>
                    <a:p>
                      <a:pPr indent="18415">
                        <a:lnSpc>
                          <a:spcPts val="1300"/>
                        </a:lnSpc>
                        <a:spcBef>
                          <a:spcPts val="300"/>
                        </a:spcBef>
                        <a:spcAft>
                          <a:spcPts val="0"/>
                        </a:spcAft>
                      </a:pPr>
                      <a:r>
                        <a:rPr lang="fi-FI" sz="2000" dirty="0">
                          <a:solidFill>
                            <a:schemeClr val="tx1"/>
                          </a:solidFill>
                          <a:effectLst/>
                        </a:rPr>
                        <a:t>Tarjoaja</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lnSpc>
                          <a:spcPts val="1300"/>
                        </a:lnSpc>
                        <a:spcBef>
                          <a:spcPts val="300"/>
                        </a:spcBef>
                        <a:spcAft>
                          <a:spcPts val="0"/>
                        </a:spcAft>
                      </a:pPr>
                      <a:r>
                        <a:rPr lang="fi-FI" sz="2000" dirty="0" smtClean="0">
                          <a:solidFill>
                            <a:schemeClr val="tx1"/>
                          </a:solidFill>
                          <a:effectLst/>
                        </a:rPr>
                        <a:t>Vertailupisteet</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r>
              <a:tr h="5524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4,60</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r h="5524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5,00</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bl>
          </a:graphicData>
        </a:graphic>
      </p:graphicFrame>
      <p:sp>
        <p:nvSpPr>
          <p:cNvPr id="22559" name="Down Arrow 4"/>
          <p:cNvSpPr>
            <a:spLocks noChangeArrowheads="1"/>
          </p:cNvSpPr>
          <p:nvPr/>
        </p:nvSpPr>
        <p:spPr bwMode="auto">
          <a:xfrm>
            <a:off x="5200650" y="4824413"/>
            <a:ext cx="541338" cy="323850"/>
          </a:xfrm>
          <a:prstGeom prst="downArrow">
            <a:avLst>
              <a:gd name="adj1" fmla="val 50000"/>
              <a:gd name="adj2"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marL="847725" indent="-325438"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buFontTx/>
              <a:buChar char="•"/>
            </a:pPr>
            <a:endParaRPr lang="en-GB" altLang="fi-FI" sz="1800"/>
          </a:p>
        </p:txBody>
      </p:sp>
    </p:spTree>
    <p:extLst>
      <p:ext uri="{BB962C8B-B14F-4D97-AF65-F5344CB8AC3E}">
        <p14:creationId xmlns:p14="http://schemas.microsoft.com/office/powerpoint/2010/main" val="1006674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GB" altLang="fi-FI" smtClean="0"/>
              <a:t>Vertailun yhteenveto</a:t>
            </a:r>
            <a:br>
              <a:rPr lang="en-GB" altLang="fi-FI" smtClean="0"/>
            </a:br>
            <a:endParaRPr lang="en-GB" altLang="fi-FI" smtClean="0"/>
          </a:p>
        </p:txBody>
      </p:sp>
      <p:graphicFrame>
        <p:nvGraphicFramePr>
          <p:cNvPr id="7" name="Table 6"/>
          <p:cNvGraphicFramePr>
            <a:graphicFrameLocks noGrp="1"/>
          </p:cNvGraphicFramePr>
          <p:nvPr/>
        </p:nvGraphicFramePr>
        <p:xfrm>
          <a:off x="882650" y="2520950"/>
          <a:ext cx="9109075" cy="4733925"/>
        </p:xfrm>
        <a:graphic>
          <a:graphicData uri="http://schemas.openxmlformats.org/drawingml/2006/table">
            <a:tbl>
              <a:tblPr firstRow="1" firstCol="1" bandRow="1"/>
              <a:tblGrid>
                <a:gridCol w="409024"/>
                <a:gridCol w="755020"/>
                <a:gridCol w="3673178"/>
                <a:gridCol w="1435532"/>
                <a:gridCol w="1435532"/>
                <a:gridCol w="1400789"/>
              </a:tblGrid>
              <a:tr h="669806">
                <a:tc gridSpan="3">
                  <a:txBody>
                    <a:bodyPr/>
                    <a:lstStyle/>
                    <a:p>
                      <a:pPr>
                        <a:lnSpc>
                          <a:spcPct val="100000"/>
                        </a:lnSpc>
                        <a:spcBef>
                          <a:spcPts val="300"/>
                        </a:spcBef>
                        <a:spcAft>
                          <a:spcPts val="0"/>
                        </a:spcAft>
                      </a:pPr>
                      <a:r>
                        <a:rPr lang="fi-FI" sz="1600" b="1" dirty="0">
                          <a:solidFill>
                            <a:srgbClr val="000000"/>
                          </a:solidFill>
                          <a:effectLst/>
                          <a:latin typeface="Calibri" panose="020F0502020204030204" pitchFamily="34" charset="0"/>
                          <a:ea typeface="Times New Roman" panose="02020603050405020304" pitchFamily="18" charset="0"/>
                        </a:rPr>
                        <a:t>Vertailuperuste</a:t>
                      </a:r>
                      <a:endParaRPr lang="fi-FI" sz="1600" dirty="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algn="ctr">
                        <a:lnSpc>
                          <a:spcPct val="100000"/>
                        </a:lnSpc>
                        <a:spcBef>
                          <a:spcPts val="300"/>
                        </a:spcBef>
                        <a:spcAft>
                          <a:spcPts val="0"/>
                        </a:spcAft>
                      </a:pPr>
                      <a:r>
                        <a:rPr lang="fi-FI" sz="1400" b="1" i="1" dirty="0" err="1">
                          <a:solidFill>
                            <a:srgbClr val="000000"/>
                          </a:solidFill>
                          <a:effectLst/>
                          <a:latin typeface="Calibri" panose="020F0502020204030204" pitchFamily="34" charset="0"/>
                          <a:ea typeface="Times New Roman" panose="02020603050405020304" pitchFamily="18" charset="0"/>
                        </a:rPr>
                        <a:t>Enimmäis</a:t>
                      </a:r>
                      <a:r>
                        <a:rPr lang="fi-FI" sz="1400" b="1" i="1" dirty="0">
                          <a:solidFill>
                            <a:srgbClr val="000000"/>
                          </a:solidFill>
                          <a:effectLst/>
                          <a:latin typeface="Calibri" panose="020F0502020204030204" pitchFamily="34" charset="0"/>
                          <a:ea typeface="Times New Roman" panose="02020603050405020304" pitchFamily="18" charset="0"/>
                        </a:rPr>
                        <a:t>-   pisteet</a:t>
                      </a:r>
                      <a:endParaRPr lang="fi-FI" sz="1600" dirty="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Bef>
                          <a:spcPts val="300"/>
                        </a:spcBef>
                        <a:spcAft>
                          <a:spcPts val="0"/>
                        </a:spcAft>
                      </a:pPr>
                      <a:r>
                        <a:rPr lang="fi-FI" sz="1600" b="1" dirty="0">
                          <a:solidFill>
                            <a:srgbClr val="000000"/>
                          </a:solidFill>
                          <a:effectLst/>
                          <a:latin typeface="Calibri" panose="020F0502020204030204" pitchFamily="34" charset="0"/>
                          <a:ea typeface="Times New Roman" panose="02020603050405020304" pitchFamily="18" charset="0"/>
                        </a:rPr>
                        <a:t>CGI Suomi Oy</a:t>
                      </a:r>
                      <a:endParaRPr lang="fi-FI" sz="1600" dirty="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8255" indent="-8255" algn="ctr">
                        <a:lnSpc>
                          <a:spcPct val="100000"/>
                        </a:lnSpc>
                        <a:spcBef>
                          <a:spcPts val="300"/>
                        </a:spcBef>
                        <a:spcAft>
                          <a:spcPts val="0"/>
                        </a:spcAft>
                      </a:pPr>
                      <a:r>
                        <a:rPr lang="fi-FI" sz="1600" b="1" dirty="0" err="1">
                          <a:solidFill>
                            <a:srgbClr val="000000"/>
                          </a:solidFill>
                          <a:effectLst/>
                          <a:latin typeface="Calibri" panose="020F0502020204030204" pitchFamily="34" charset="0"/>
                          <a:ea typeface="Times New Roman" panose="02020603050405020304" pitchFamily="18" charset="0"/>
                        </a:rPr>
                        <a:t>Epic</a:t>
                      </a:r>
                      <a:r>
                        <a:rPr lang="fi-FI" sz="1600" b="1" dirty="0">
                          <a:solidFill>
                            <a:srgbClr val="000000"/>
                          </a:solidFill>
                          <a:effectLst/>
                          <a:latin typeface="Calibri" panose="020F0502020204030204" pitchFamily="34" charset="0"/>
                          <a:ea typeface="Times New Roman" panose="02020603050405020304" pitchFamily="18" charset="0"/>
                        </a:rPr>
                        <a:t> Systems </a:t>
                      </a:r>
                      <a:endParaRPr lang="fi-FI" sz="1600" dirty="0">
                        <a:solidFill>
                          <a:srgbClr val="000000"/>
                        </a:solidFill>
                        <a:effectLst/>
                        <a:latin typeface="Arial" panose="020B0604020202020204" pitchFamily="34" charset="0"/>
                        <a:ea typeface="Times New Roman" panose="02020603050405020304" pitchFamily="18" charset="0"/>
                      </a:endParaRPr>
                    </a:p>
                    <a:p>
                      <a:pPr marL="8255" indent="-8255" algn="ctr">
                        <a:lnSpc>
                          <a:spcPct val="100000"/>
                        </a:lnSpc>
                        <a:spcBef>
                          <a:spcPts val="300"/>
                        </a:spcBef>
                        <a:spcAft>
                          <a:spcPts val="0"/>
                        </a:spcAft>
                      </a:pPr>
                      <a:r>
                        <a:rPr lang="fi-FI" sz="1600" b="1" dirty="0">
                          <a:solidFill>
                            <a:srgbClr val="000000"/>
                          </a:solidFill>
                          <a:effectLst/>
                          <a:latin typeface="Calibri" panose="020F0502020204030204" pitchFamily="34" charset="0"/>
                          <a:ea typeface="Times New Roman" panose="02020603050405020304" pitchFamily="18" charset="0"/>
                        </a:rPr>
                        <a:t>Corporation</a:t>
                      </a:r>
                      <a:endParaRPr lang="fi-FI" sz="1600" dirty="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r>
              <a:tr h="387855">
                <a:tc>
                  <a:txBody>
                    <a:bodyPr/>
                    <a:lstStyle/>
                    <a:p>
                      <a:pPr algn="ct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1</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1</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Hinta</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0"/>
                        </a:spcAft>
                      </a:pPr>
                      <a:r>
                        <a:rPr lang="fi-FI" sz="1400" i="1">
                          <a:solidFill>
                            <a:srgbClr val="000000"/>
                          </a:solidFill>
                          <a:effectLst/>
                          <a:latin typeface="Calibri" panose="020F0502020204030204" pitchFamily="34" charset="0"/>
                          <a:ea typeface="Times New Roman" panose="02020603050405020304" pitchFamily="18" charset="0"/>
                        </a:rPr>
                        <a:t>40</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525" indent="-9525" algn="ctr">
                        <a:lnSpc>
                          <a:spcPct val="100000"/>
                        </a:lnSpc>
                        <a:spcBef>
                          <a:spcPts val="300"/>
                        </a:spcBef>
                        <a:spcAft>
                          <a:spcPts val="0"/>
                        </a:spcAft>
                      </a:pPr>
                      <a:r>
                        <a:rPr lang="fi-FI" sz="1600" b="1" dirty="0">
                          <a:solidFill>
                            <a:srgbClr val="000000"/>
                          </a:solidFill>
                          <a:effectLst/>
                          <a:latin typeface="Calibri" panose="020F0502020204030204" pitchFamily="34" charset="0"/>
                          <a:ea typeface="Times New Roman" panose="02020603050405020304" pitchFamily="18" charset="0"/>
                        </a:rPr>
                        <a:t>40,00</a:t>
                      </a:r>
                      <a:endParaRPr lang="fi-FI" sz="1600" dirty="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marL="8255" indent="-8255" algn="ctr">
                        <a:lnSpc>
                          <a:spcPct val="100000"/>
                        </a:lnSpc>
                        <a:spcBef>
                          <a:spcPts val="300"/>
                        </a:spcBef>
                        <a:spcAft>
                          <a:spcPts val="0"/>
                        </a:spcAft>
                      </a:pPr>
                      <a:r>
                        <a:rPr lang="fi-FI" sz="1600" b="1">
                          <a:solidFill>
                            <a:srgbClr val="000000"/>
                          </a:solidFill>
                          <a:effectLst/>
                          <a:latin typeface="Calibri" panose="020F0502020204030204" pitchFamily="34" charset="0"/>
                          <a:ea typeface="Times New Roman" panose="02020603050405020304" pitchFamily="18" charset="0"/>
                        </a:rPr>
                        <a:t>33,23</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87855">
                <a:tc rowSpan="2">
                  <a:txBody>
                    <a:bodyPr/>
                    <a:lstStyle/>
                    <a:p>
                      <a:pPr algn="ct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2</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2.1</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Tuotevertailu B:n tulokset</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0"/>
                        </a:spcAft>
                      </a:pPr>
                      <a:r>
                        <a:rPr lang="fi-FI" sz="1400" i="1">
                          <a:solidFill>
                            <a:srgbClr val="000000"/>
                          </a:solidFill>
                          <a:effectLst/>
                          <a:latin typeface="Calibri" panose="020F0502020204030204" pitchFamily="34" charset="0"/>
                          <a:ea typeface="Times New Roman" panose="02020603050405020304" pitchFamily="18" charset="0"/>
                        </a:rPr>
                        <a:t>24</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indent="-9525" algn="ctr">
                        <a:lnSpc>
                          <a:spcPct val="100000"/>
                        </a:lnSpc>
                        <a:spcBef>
                          <a:spcPts val="300"/>
                        </a:spcBef>
                        <a:spcAft>
                          <a:spcPts val="0"/>
                        </a:spcAft>
                      </a:pPr>
                      <a:r>
                        <a:rPr lang="fi-FI" sz="1600" b="1">
                          <a:solidFill>
                            <a:srgbClr val="000000"/>
                          </a:solidFill>
                          <a:effectLst/>
                          <a:latin typeface="Calibri" panose="020F0502020204030204" pitchFamily="34" charset="0"/>
                          <a:ea typeface="Times New Roman" panose="02020603050405020304" pitchFamily="18" charset="0"/>
                        </a:rPr>
                        <a:t>17,42</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8255" algn="ctr">
                        <a:lnSpc>
                          <a:spcPct val="100000"/>
                        </a:lnSpc>
                        <a:spcBef>
                          <a:spcPts val="300"/>
                        </a:spcBef>
                        <a:spcAft>
                          <a:spcPts val="0"/>
                        </a:spcAft>
                      </a:pPr>
                      <a:r>
                        <a:rPr lang="fi-FI" sz="1600" b="1" dirty="0">
                          <a:solidFill>
                            <a:srgbClr val="000000"/>
                          </a:solidFill>
                          <a:effectLst/>
                          <a:latin typeface="Calibri" panose="020F0502020204030204" pitchFamily="34" charset="0"/>
                          <a:ea typeface="Times New Roman" panose="02020603050405020304" pitchFamily="18" charset="0"/>
                        </a:rPr>
                        <a:t>24,00</a:t>
                      </a:r>
                      <a:endParaRPr lang="fi-FI" sz="1600" dirty="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69806">
                <a:tc vMerge="1">
                  <a:txBody>
                    <a:bodyPr/>
                    <a:lstStyle/>
                    <a:p>
                      <a:endParaRPr lang="en-GB"/>
                    </a:p>
                  </a:txBody>
                  <a:tcPr/>
                </a:tc>
                <a:tc>
                  <a:txBody>
                    <a:bodyPr/>
                    <a:lstStyle/>
                    <a:p>
                      <a:pPr algn="ct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2.2</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Kirjalliset vastaukset </a:t>
                      </a:r>
                      <a:endParaRPr lang="fi-FI" sz="1600">
                        <a:solidFill>
                          <a:srgbClr val="000000"/>
                        </a:solidFill>
                        <a:effectLst/>
                        <a:latin typeface="Arial" panose="020B0604020202020204" pitchFamily="34" charset="0"/>
                        <a:ea typeface="Times New Roman" panose="02020603050405020304" pitchFamily="18" charset="0"/>
                      </a:endParaRPr>
                    </a:p>
                    <a:p>
                      <a:pP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vaatimusmäärittelyyn</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0"/>
                        </a:spcAft>
                      </a:pPr>
                      <a:r>
                        <a:rPr lang="fi-FI" sz="1400" i="1">
                          <a:solidFill>
                            <a:srgbClr val="000000"/>
                          </a:solidFill>
                          <a:effectLst/>
                          <a:latin typeface="Calibri" panose="020F0502020204030204" pitchFamily="34" charset="0"/>
                          <a:ea typeface="Times New Roman" panose="02020603050405020304" pitchFamily="18" charset="0"/>
                        </a:rPr>
                        <a:t>6</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525" indent="-9525" algn="ctr">
                        <a:lnSpc>
                          <a:spcPct val="100000"/>
                        </a:lnSpc>
                        <a:spcBef>
                          <a:spcPts val="300"/>
                        </a:spcBef>
                        <a:spcAft>
                          <a:spcPts val="0"/>
                        </a:spcAft>
                      </a:pPr>
                      <a:r>
                        <a:rPr lang="fi-FI" sz="1600" b="1" dirty="0">
                          <a:solidFill>
                            <a:srgbClr val="000000"/>
                          </a:solidFill>
                          <a:effectLst/>
                          <a:latin typeface="Calibri" panose="020F0502020204030204" pitchFamily="34" charset="0"/>
                          <a:ea typeface="Times New Roman" panose="02020603050405020304" pitchFamily="18" charset="0"/>
                        </a:rPr>
                        <a:t>6,00</a:t>
                      </a:r>
                      <a:endParaRPr lang="fi-FI" sz="1600" dirty="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marL="8255" indent="-8255" algn="ctr">
                        <a:lnSpc>
                          <a:spcPct val="100000"/>
                        </a:lnSpc>
                        <a:spcBef>
                          <a:spcPts val="300"/>
                        </a:spcBef>
                        <a:spcAft>
                          <a:spcPts val="0"/>
                        </a:spcAft>
                      </a:pPr>
                      <a:r>
                        <a:rPr lang="fi-FI" sz="1600" b="1">
                          <a:solidFill>
                            <a:srgbClr val="000000"/>
                          </a:solidFill>
                          <a:effectLst/>
                          <a:latin typeface="Calibri" panose="020F0502020204030204" pitchFamily="34" charset="0"/>
                          <a:ea typeface="Times New Roman" panose="02020603050405020304" pitchFamily="18" charset="0"/>
                        </a:rPr>
                        <a:t>5,00</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87855">
                <a:tc rowSpan="2">
                  <a:txBody>
                    <a:bodyPr/>
                    <a:lstStyle/>
                    <a:p>
                      <a:pPr algn="ct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3</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3.1</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Projektisuunnitelman sisältö ja laatu</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0"/>
                        </a:spcAft>
                      </a:pPr>
                      <a:r>
                        <a:rPr lang="fi-FI" sz="1400" i="1">
                          <a:solidFill>
                            <a:srgbClr val="000000"/>
                          </a:solidFill>
                          <a:effectLst/>
                          <a:latin typeface="Calibri" panose="020F0502020204030204" pitchFamily="34" charset="0"/>
                          <a:ea typeface="Times New Roman" panose="02020603050405020304" pitchFamily="18" charset="0"/>
                        </a:rPr>
                        <a:t>10</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indent="-9525" algn="ctr">
                        <a:lnSpc>
                          <a:spcPct val="100000"/>
                        </a:lnSpc>
                        <a:spcBef>
                          <a:spcPts val="300"/>
                        </a:spcBef>
                        <a:spcAft>
                          <a:spcPts val="0"/>
                        </a:spcAft>
                      </a:pPr>
                      <a:r>
                        <a:rPr lang="fi-FI" sz="1600" b="1">
                          <a:solidFill>
                            <a:srgbClr val="000000"/>
                          </a:solidFill>
                          <a:effectLst/>
                          <a:latin typeface="Calibri" panose="020F0502020204030204" pitchFamily="34" charset="0"/>
                          <a:ea typeface="Times New Roman" panose="02020603050405020304" pitchFamily="18" charset="0"/>
                        </a:rPr>
                        <a:t>8,52</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8255" algn="ctr">
                        <a:lnSpc>
                          <a:spcPct val="100000"/>
                        </a:lnSpc>
                        <a:spcBef>
                          <a:spcPts val="300"/>
                        </a:spcBef>
                        <a:spcAft>
                          <a:spcPts val="0"/>
                        </a:spcAft>
                      </a:pPr>
                      <a:r>
                        <a:rPr lang="fi-FI" sz="1600" b="1" dirty="0">
                          <a:solidFill>
                            <a:srgbClr val="000000"/>
                          </a:solidFill>
                          <a:effectLst/>
                          <a:latin typeface="Calibri" panose="020F0502020204030204" pitchFamily="34" charset="0"/>
                          <a:ea typeface="Times New Roman" panose="02020603050405020304" pitchFamily="18" charset="0"/>
                        </a:rPr>
                        <a:t>10,00</a:t>
                      </a:r>
                      <a:endParaRPr lang="fi-FI" sz="1600" dirty="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69806">
                <a:tc vMerge="1">
                  <a:txBody>
                    <a:bodyPr/>
                    <a:lstStyle/>
                    <a:p>
                      <a:endParaRPr lang="en-GB"/>
                    </a:p>
                  </a:txBody>
                  <a:tcPr/>
                </a:tc>
                <a:tc>
                  <a:txBody>
                    <a:bodyPr/>
                    <a:lstStyle/>
                    <a:p>
                      <a:pPr algn="ct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3.2</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Toimittajan resurssit ja </a:t>
                      </a:r>
                      <a:endParaRPr lang="fi-FI" sz="1600">
                        <a:solidFill>
                          <a:srgbClr val="000000"/>
                        </a:solidFill>
                        <a:effectLst/>
                        <a:latin typeface="Arial" panose="020B0604020202020204" pitchFamily="34" charset="0"/>
                        <a:ea typeface="Times New Roman" panose="02020603050405020304" pitchFamily="18" charset="0"/>
                      </a:endParaRPr>
                    </a:p>
                    <a:p>
                      <a:pP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osaaminen</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0"/>
                        </a:spcAft>
                      </a:pPr>
                      <a:r>
                        <a:rPr lang="fi-FI" sz="1400" i="1">
                          <a:solidFill>
                            <a:srgbClr val="000000"/>
                          </a:solidFill>
                          <a:effectLst/>
                          <a:latin typeface="Calibri" panose="020F0502020204030204" pitchFamily="34" charset="0"/>
                          <a:ea typeface="Times New Roman" panose="02020603050405020304" pitchFamily="18" charset="0"/>
                        </a:rPr>
                        <a:t>10</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525" indent="-9525" algn="ctr">
                        <a:lnSpc>
                          <a:spcPct val="100000"/>
                        </a:lnSpc>
                        <a:spcBef>
                          <a:spcPts val="300"/>
                        </a:spcBef>
                        <a:spcAft>
                          <a:spcPts val="0"/>
                        </a:spcAft>
                      </a:pPr>
                      <a:r>
                        <a:rPr lang="fi-FI" sz="1600" b="1">
                          <a:solidFill>
                            <a:srgbClr val="000000"/>
                          </a:solidFill>
                          <a:effectLst/>
                          <a:latin typeface="Calibri" panose="020F0502020204030204" pitchFamily="34" charset="0"/>
                          <a:ea typeface="Times New Roman" panose="02020603050405020304" pitchFamily="18" charset="0"/>
                        </a:rPr>
                        <a:t>8,72</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8255" indent="-8255" algn="ctr">
                        <a:lnSpc>
                          <a:spcPct val="100000"/>
                        </a:lnSpc>
                        <a:spcBef>
                          <a:spcPts val="300"/>
                        </a:spcBef>
                        <a:spcAft>
                          <a:spcPts val="0"/>
                        </a:spcAft>
                      </a:pPr>
                      <a:r>
                        <a:rPr lang="fi-FI" sz="1600" b="1" dirty="0">
                          <a:solidFill>
                            <a:srgbClr val="000000"/>
                          </a:solidFill>
                          <a:effectLst/>
                          <a:latin typeface="Calibri" panose="020F0502020204030204" pitchFamily="34" charset="0"/>
                          <a:ea typeface="Times New Roman" panose="02020603050405020304" pitchFamily="18" charset="0"/>
                        </a:rPr>
                        <a:t>10,00</a:t>
                      </a:r>
                      <a:endParaRPr lang="fi-FI" sz="1600" dirty="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669806">
                <a:tc rowSpan="2">
                  <a:txBody>
                    <a:bodyPr/>
                    <a:lstStyle/>
                    <a:p>
                      <a:pPr algn="ct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4</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4.1</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Integroitavuus ja avoimet </a:t>
                      </a:r>
                      <a:endParaRPr lang="fi-FI" sz="1600">
                        <a:solidFill>
                          <a:srgbClr val="000000"/>
                        </a:solidFill>
                        <a:effectLst/>
                        <a:latin typeface="Arial" panose="020B0604020202020204" pitchFamily="34" charset="0"/>
                        <a:ea typeface="Times New Roman" panose="02020603050405020304" pitchFamily="18" charset="0"/>
                      </a:endParaRPr>
                    </a:p>
                    <a:p>
                      <a:pP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rajapinnat</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0"/>
                        </a:spcAft>
                      </a:pPr>
                      <a:r>
                        <a:rPr lang="fi-FI" sz="1400" i="1">
                          <a:solidFill>
                            <a:srgbClr val="000000"/>
                          </a:solidFill>
                          <a:effectLst/>
                          <a:latin typeface="Calibri" panose="020F0502020204030204" pitchFamily="34" charset="0"/>
                          <a:ea typeface="Times New Roman" panose="02020603050405020304" pitchFamily="18" charset="0"/>
                        </a:rPr>
                        <a:t>5</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indent="-9525" algn="ctr">
                        <a:lnSpc>
                          <a:spcPct val="100000"/>
                        </a:lnSpc>
                        <a:spcBef>
                          <a:spcPts val="300"/>
                        </a:spcBef>
                        <a:spcAft>
                          <a:spcPts val="0"/>
                        </a:spcAft>
                      </a:pPr>
                      <a:r>
                        <a:rPr lang="fi-FI" sz="1600" b="1">
                          <a:solidFill>
                            <a:srgbClr val="000000"/>
                          </a:solidFill>
                          <a:effectLst/>
                          <a:latin typeface="Calibri" panose="020F0502020204030204" pitchFamily="34" charset="0"/>
                          <a:ea typeface="Times New Roman" panose="02020603050405020304" pitchFamily="18" charset="0"/>
                        </a:rPr>
                        <a:t>4,50</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indent="-8255" algn="ctr">
                        <a:lnSpc>
                          <a:spcPct val="100000"/>
                        </a:lnSpc>
                        <a:spcBef>
                          <a:spcPts val="300"/>
                        </a:spcBef>
                        <a:spcAft>
                          <a:spcPts val="0"/>
                        </a:spcAft>
                      </a:pPr>
                      <a:r>
                        <a:rPr lang="fi-FI" sz="1600" b="1" dirty="0">
                          <a:solidFill>
                            <a:srgbClr val="000000"/>
                          </a:solidFill>
                          <a:effectLst/>
                          <a:latin typeface="Calibri" panose="020F0502020204030204" pitchFamily="34" charset="0"/>
                          <a:ea typeface="Times New Roman" panose="02020603050405020304" pitchFamily="18" charset="0"/>
                        </a:rPr>
                        <a:t>5,00</a:t>
                      </a:r>
                      <a:endParaRPr lang="fi-FI" sz="1600" dirty="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87855">
                <a:tc vMerge="1">
                  <a:txBody>
                    <a:bodyPr/>
                    <a:lstStyle/>
                    <a:p>
                      <a:endParaRPr lang="en-GB"/>
                    </a:p>
                  </a:txBody>
                  <a:tcPr/>
                </a:tc>
                <a:tc>
                  <a:txBody>
                    <a:bodyPr/>
                    <a:lstStyle/>
                    <a:p>
                      <a:pPr algn="ct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4.2</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Bef>
                          <a:spcPts val="300"/>
                        </a:spcBef>
                        <a:spcAft>
                          <a:spcPts val="0"/>
                        </a:spcAft>
                      </a:pPr>
                      <a:r>
                        <a:rPr lang="fi-FI" sz="1600">
                          <a:solidFill>
                            <a:srgbClr val="000000"/>
                          </a:solidFill>
                          <a:effectLst/>
                          <a:latin typeface="Calibri" panose="020F0502020204030204" pitchFamily="34" charset="0"/>
                          <a:ea typeface="Times New Roman" panose="02020603050405020304" pitchFamily="18" charset="0"/>
                        </a:rPr>
                        <a:t>Järjestelmän ylläpidettävyys</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0"/>
                        </a:spcAft>
                      </a:pPr>
                      <a:r>
                        <a:rPr lang="fi-FI" sz="1400" i="1">
                          <a:solidFill>
                            <a:srgbClr val="000000"/>
                          </a:solidFill>
                          <a:effectLst/>
                          <a:latin typeface="Calibri" panose="020F0502020204030204" pitchFamily="34" charset="0"/>
                          <a:ea typeface="Times New Roman" panose="02020603050405020304" pitchFamily="18" charset="0"/>
                        </a:rPr>
                        <a:t>5</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9525" indent="-9525" algn="ctr">
                        <a:lnSpc>
                          <a:spcPct val="100000"/>
                        </a:lnSpc>
                        <a:spcBef>
                          <a:spcPts val="300"/>
                        </a:spcBef>
                        <a:spcAft>
                          <a:spcPts val="0"/>
                        </a:spcAft>
                      </a:pPr>
                      <a:r>
                        <a:rPr lang="fi-FI" sz="1600" b="1">
                          <a:solidFill>
                            <a:srgbClr val="000000"/>
                          </a:solidFill>
                          <a:effectLst/>
                          <a:latin typeface="Calibri" panose="020F0502020204030204" pitchFamily="34" charset="0"/>
                          <a:ea typeface="Times New Roman" panose="02020603050405020304" pitchFamily="18" charset="0"/>
                        </a:rPr>
                        <a:t>4,60</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8255" indent="-8255" algn="ctr">
                        <a:lnSpc>
                          <a:spcPct val="100000"/>
                        </a:lnSpc>
                        <a:spcBef>
                          <a:spcPts val="300"/>
                        </a:spcBef>
                        <a:spcAft>
                          <a:spcPts val="0"/>
                        </a:spcAft>
                      </a:pPr>
                      <a:r>
                        <a:rPr lang="fi-FI" sz="1600" b="1" dirty="0">
                          <a:solidFill>
                            <a:srgbClr val="000000"/>
                          </a:solidFill>
                          <a:effectLst/>
                          <a:latin typeface="Calibri" panose="020F0502020204030204" pitchFamily="34" charset="0"/>
                          <a:ea typeface="Times New Roman" panose="02020603050405020304" pitchFamily="18" charset="0"/>
                        </a:rPr>
                        <a:t>5,00</a:t>
                      </a:r>
                      <a:endParaRPr lang="fi-FI" sz="1600" dirty="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3281">
                <a:tc gridSpan="3">
                  <a:txBody>
                    <a:bodyPr/>
                    <a:lstStyle/>
                    <a:p>
                      <a:pPr algn="r">
                        <a:lnSpc>
                          <a:spcPct val="100000"/>
                        </a:lnSpc>
                        <a:spcBef>
                          <a:spcPts val="300"/>
                        </a:spcBef>
                        <a:spcAft>
                          <a:spcPts val="0"/>
                        </a:spcAft>
                      </a:pPr>
                      <a:r>
                        <a:rPr lang="fi-FI" sz="2000" b="1" dirty="0">
                          <a:solidFill>
                            <a:srgbClr val="000000"/>
                          </a:solidFill>
                          <a:effectLst/>
                          <a:latin typeface="Calibri" panose="020F0502020204030204" pitchFamily="34" charset="0"/>
                          <a:ea typeface="Times New Roman" panose="02020603050405020304" pitchFamily="18" charset="0"/>
                        </a:rPr>
                        <a:t>YHTEENSÄ</a:t>
                      </a:r>
                      <a:endParaRPr lang="fi-FI" sz="1600" dirty="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indent="-339090" algn="ctr">
                        <a:lnSpc>
                          <a:spcPct val="100000"/>
                        </a:lnSpc>
                        <a:spcBef>
                          <a:spcPts val="300"/>
                        </a:spcBef>
                        <a:spcAft>
                          <a:spcPts val="0"/>
                        </a:spcAft>
                      </a:pPr>
                      <a:r>
                        <a:rPr lang="fi-FI" sz="1400" b="1" i="1">
                          <a:solidFill>
                            <a:srgbClr val="000000"/>
                          </a:solidFill>
                          <a:effectLst/>
                          <a:latin typeface="Calibri" panose="020F0502020204030204" pitchFamily="34" charset="0"/>
                          <a:ea typeface="Times New Roman" panose="02020603050405020304" pitchFamily="18" charset="0"/>
                        </a:rPr>
                        <a:t>100</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1590" algn="ctr">
                        <a:lnSpc>
                          <a:spcPct val="100000"/>
                        </a:lnSpc>
                        <a:spcBef>
                          <a:spcPts val="300"/>
                        </a:spcBef>
                        <a:spcAft>
                          <a:spcPts val="0"/>
                        </a:spcAft>
                      </a:pPr>
                      <a:r>
                        <a:rPr lang="fi-FI" sz="2000" b="1">
                          <a:solidFill>
                            <a:srgbClr val="000000"/>
                          </a:solidFill>
                          <a:effectLst/>
                          <a:latin typeface="Calibri" panose="020F0502020204030204" pitchFamily="34" charset="0"/>
                          <a:ea typeface="Times New Roman" panose="02020603050405020304" pitchFamily="18" charset="0"/>
                        </a:rPr>
                        <a:t>89,76</a:t>
                      </a:r>
                      <a:endParaRPr lang="fi-FI" sz="160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8255" indent="-8255" algn="ctr">
                        <a:lnSpc>
                          <a:spcPct val="100000"/>
                        </a:lnSpc>
                        <a:spcBef>
                          <a:spcPts val="300"/>
                        </a:spcBef>
                        <a:spcAft>
                          <a:spcPts val="0"/>
                        </a:spcAft>
                      </a:pPr>
                      <a:r>
                        <a:rPr lang="fi-FI" sz="2000" b="1" dirty="0">
                          <a:solidFill>
                            <a:srgbClr val="000000"/>
                          </a:solidFill>
                          <a:effectLst/>
                          <a:latin typeface="Calibri" panose="020F0502020204030204" pitchFamily="34" charset="0"/>
                          <a:ea typeface="Times New Roman" panose="02020603050405020304" pitchFamily="18" charset="0"/>
                        </a:rPr>
                        <a:t>92,23</a:t>
                      </a:r>
                      <a:endParaRPr lang="fi-FI" sz="1600" dirty="0">
                        <a:solidFill>
                          <a:srgbClr val="000000"/>
                        </a:solidFill>
                        <a:effectLst/>
                        <a:latin typeface="Arial" panose="020B0604020202020204" pitchFamily="34" charset="0"/>
                        <a:ea typeface="Times New Roman" panose="02020603050405020304" pitchFamily="18" charset="0"/>
                      </a:endParaRPr>
                    </a:p>
                  </a:txBody>
                  <a:tcPr marL="72000" marR="72000" marT="72003" marB="72003"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087386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Hankkeen laajuus</a:t>
            </a:r>
            <a:endParaRPr lang="fi-FI" dirty="0"/>
          </a:p>
        </p:txBody>
      </p:sp>
      <p:sp>
        <p:nvSpPr>
          <p:cNvPr id="4" name="Alaotsikko 3"/>
          <p:cNvSpPr>
            <a:spLocks noGrp="1"/>
          </p:cNvSpPr>
          <p:nvPr>
            <p:ph type="subTitle" idx="1"/>
          </p:nvPr>
        </p:nvSpPr>
        <p:spPr/>
        <p:txBody>
          <a:bodyPr/>
          <a:lstStyle/>
          <a:p>
            <a:endParaRPr lang="fi-FI"/>
          </a:p>
        </p:txBody>
      </p:sp>
    </p:spTree>
    <p:extLst>
      <p:ext uri="{BB962C8B-B14F-4D97-AF65-F5344CB8AC3E}">
        <p14:creationId xmlns:p14="http://schemas.microsoft.com/office/powerpoint/2010/main" val="1340813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1" name="Ryhmä 2060"/>
          <p:cNvGrpSpPr/>
          <p:nvPr/>
        </p:nvGrpSpPr>
        <p:grpSpPr>
          <a:xfrm>
            <a:off x="418659" y="2146010"/>
            <a:ext cx="6215256" cy="3806661"/>
            <a:chOff x="418659" y="2146010"/>
            <a:chExt cx="6215256" cy="3806661"/>
          </a:xfrm>
        </p:grpSpPr>
        <p:pic>
          <p:nvPicPr>
            <p:cNvPr id="2056"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680" y="2146010"/>
              <a:ext cx="5839235" cy="380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kstiruutu 52"/>
            <p:cNvSpPr txBox="1"/>
            <p:nvPr/>
          </p:nvSpPr>
          <p:spPr>
            <a:xfrm rot="18900000">
              <a:off x="418659" y="3162814"/>
              <a:ext cx="1355884"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buNone/>
              </a:pPr>
              <a:r>
                <a:rPr lang="fi-FI" b="1" dirty="0" smtClean="0"/>
                <a:t>HUS ALUE</a:t>
              </a:r>
            </a:p>
          </p:txBody>
        </p:sp>
      </p:grpSp>
      <p:sp>
        <p:nvSpPr>
          <p:cNvPr id="2051" name="Suorakulmio 4"/>
          <p:cNvSpPr>
            <a:spLocks noChangeArrowheads="1"/>
          </p:cNvSpPr>
          <p:nvPr/>
        </p:nvSpPr>
        <p:spPr bwMode="auto">
          <a:xfrm>
            <a:off x="10315575" y="0"/>
            <a:ext cx="377825"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marL="847725" indent="-325438" defTabSz="1042988" eaLnBrk="0" hangingPunct="0">
              <a:defRPr>
                <a:solidFill>
                  <a:schemeClr val="tx1"/>
                </a:solidFill>
                <a:latin typeface="Arial" panose="020B0604020202020204" pitchFamily="34" charset="0"/>
                <a:cs typeface="Arial" panose="020B0604020202020204" pitchFamily="34" charset="0"/>
              </a:defRPr>
            </a:lvl1pPr>
            <a:lvl2pPr marL="742950" indent="-285750" defTabSz="1042988" eaLnBrk="0" hangingPunct="0">
              <a:defRPr>
                <a:solidFill>
                  <a:schemeClr val="tx1"/>
                </a:solidFill>
                <a:latin typeface="Arial" panose="020B0604020202020204" pitchFamily="34" charset="0"/>
                <a:cs typeface="Arial" panose="020B0604020202020204" pitchFamily="34" charset="0"/>
              </a:defRPr>
            </a:lvl2pPr>
            <a:lvl3pPr marL="1143000" indent="-228600" defTabSz="1042988" eaLnBrk="0" hangingPunct="0">
              <a:defRPr>
                <a:solidFill>
                  <a:schemeClr val="tx1"/>
                </a:solidFill>
                <a:latin typeface="Arial" panose="020B0604020202020204" pitchFamily="34" charset="0"/>
                <a:cs typeface="Arial" panose="020B0604020202020204" pitchFamily="34" charset="0"/>
              </a:defRPr>
            </a:lvl3pPr>
            <a:lvl4pPr marL="1600200" indent="-228600" defTabSz="1042988" eaLnBrk="0" hangingPunct="0">
              <a:defRPr>
                <a:solidFill>
                  <a:schemeClr val="tx1"/>
                </a:solidFill>
                <a:latin typeface="Arial" panose="020B0604020202020204" pitchFamily="34" charset="0"/>
                <a:cs typeface="Arial" panose="020B0604020202020204" pitchFamily="34" charset="0"/>
              </a:defRPr>
            </a:lvl4pPr>
            <a:lvl5pPr marL="2057400" indent="-228600" defTabSz="1042988" eaLnBrk="0" hangingPunct="0">
              <a:defRPr>
                <a:solidFill>
                  <a:schemeClr val="tx1"/>
                </a:solidFill>
                <a:latin typeface="Arial" panose="020B0604020202020204" pitchFamily="34" charset="0"/>
                <a:cs typeface="Arial" panose="020B0604020202020204" pitchFamily="34" charset="0"/>
              </a:defRPr>
            </a:lvl5pPr>
            <a:lvl6pPr marL="2514600" indent="-228600" defTabSz="1042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42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42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42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i-FI" altLang="fi-FI"/>
          </a:p>
        </p:txBody>
      </p:sp>
      <p:cxnSp>
        <p:nvCxnSpPr>
          <p:cNvPr id="2052" name="Suora nuoliyhdysviiva 7"/>
          <p:cNvCxnSpPr>
            <a:cxnSpLocks noChangeShapeType="1"/>
          </p:cNvCxnSpPr>
          <p:nvPr/>
        </p:nvCxnSpPr>
        <p:spPr bwMode="auto">
          <a:xfrm rot="10800000">
            <a:off x="7075488" y="5868988"/>
            <a:ext cx="2159000" cy="10795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2053" name="Suorakulmio 9"/>
          <p:cNvSpPr>
            <a:spLocks noChangeArrowheads="1"/>
          </p:cNvSpPr>
          <p:nvPr/>
        </p:nvSpPr>
        <p:spPr bwMode="auto">
          <a:xfrm>
            <a:off x="522288" y="1908175"/>
            <a:ext cx="576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marL="847725" indent="-325438" defTabSz="1042988" eaLnBrk="0" hangingPunct="0">
              <a:defRPr>
                <a:solidFill>
                  <a:schemeClr val="tx1"/>
                </a:solidFill>
                <a:latin typeface="Arial" panose="020B0604020202020204" pitchFamily="34" charset="0"/>
                <a:cs typeface="Arial" panose="020B0604020202020204" pitchFamily="34" charset="0"/>
              </a:defRPr>
            </a:lvl1pPr>
            <a:lvl2pPr marL="742950" indent="-285750" defTabSz="1042988" eaLnBrk="0" hangingPunct="0">
              <a:defRPr>
                <a:solidFill>
                  <a:schemeClr val="tx1"/>
                </a:solidFill>
                <a:latin typeface="Arial" panose="020B0604020202020204" pitchFamily="34" charset="0"/>
                <a:cs typeface="Arial" panose="020B0604020202020204" pitchFamily="34" charset="0"/>
              </a:defRPr>
            </a:lvl2pPr>
            <a:lvl3pPr marL="1143000" indent="-228600" defTabSz="1042988" eaLnBrk="0" hangingPunct="0">
              <a:defRPr>
                <a:solidFill>
                  <a:schemeClr val="tx1"/>
                </a:solidFill>
                <a:latin typeface="Arial" panose="020B0604020202020204" pitchFamily="34" charset="0"/>
                <a:cs typeface="Arial" panose="020B0604020202020204" pitchFamily="34" charset="0"/>
              </a:defRPr>
            </a:lvl3pPr>
            <a:lvl4pPr marL="1600200" indent="-228600" defTabSz="1042988" eaLnBrk="0" hangingPunct="0">
              <a:defRPr>
                <a:solidFill>
                  <a:schemeClr val="tx1"/>
                </a:solidFill>
                <a:latin typeface="Arial" panose="020B0604020202020204" pitchFamily="34" charset="0"/>
                <a:cs typeface="Arial" panose="020B0604020202020204" pitchFamily="34" charset="0"/>
              </a:defRPr>
            </a:lvl4pPr>
            <a:lvl5pPr marL="2057400" indent="-228600" defTabSz="1042988" eaLnBrk="0" hangingPunct="0">
              <a:defRPr>
                <a:solidFill>
                  <a:schemeClr val="tx1"/>
                </a:solidFill>
                <a:latin typeface="Arial" panose="020B0604020202020204" pitchFamily="34" charset="0"/>
                <a:cs typeface="Arial" panose="020B0604020202020204" pitchFamily="34" charset="0"/>
              </a:defRPr>
            </a:lvl5pPr>
            <a:lvl6pPr marL="2514600" indent="-228600" defTabSz="1042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42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42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42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i-FI" altLang="fi-FI"/>
          </a:p>
        </p:txBody>
      </p:sp>
      <p:sp>
        <p:nvSpPr>
          <p:cNvPr id="2054" name="Suorakulmio 10"/>
          <p:cNvSpPr>
            <a:spLocks noChangeArrowheads="1"/>
          </p:cNvSpPr>
          <p:nvPr/>
        </p:nvSpPr>
        <p:spPr bwMode="auto">
          <a:xfrm>
            <a:off x="3833813" y="684213"/>
            <a:ext cx="1584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marL="847725" indent="-325438" defTabSz="1042988" eaLnBrk="0" hangingPunct="0">
              <a:defRPr>
                <a:solidFill>
                  <a:schemeClr val="tx1"/>
                </a:solidFill>
                <a:latin typeface="Arial" panose="020B0604020202020204" pitchFamily="34" charset="0"/>
                <a:cs typeface="Arial" panose="020B0604020202020204" pitchFamily="34" charset="0"/>
              </a:defRPr>
            </a:lvl1pPr>
            <a:lvl2pPr marL="742950" indent="-285750" defTabSz="1042988" eaLnBrk="0" hangingPunct="0">
              <a:defRPr>
                <a:solidFill>
                  <a:schemeClr val="tx1"/>
                </a:solidFill>
                <a:latin typeface="Arial" panose="020B0604020202020204" pitchFamily="34" charset="0"/>
                <a:cs typeface="Arial" panose="020B0604020202020204" pitchFamily="34" charset="0"/>
              </a:defRPr>
            </a:lvl2pPr>
            <a:lvl3pPr marL="1143000" indent="-228600" defTabSz="1042988" eaLnBrk="0" hangingPunct="0">
              <a:defRPr>
                <a:solidFill>
                  <a:schemeClr val="tx1"/>
                </a:solidFill>
                <a:latin typeface="Arial" panose="020B0604020202020204" pitchFamily="34" charset="0"/>
                <a:cs typeface="Arial" panose="020B0604020202020204" pitchFamily="34" charset="0"/>
              </a:defRPr>
            </a:lvl3pPr>
            <a:lvl4pPr marL="1600200" indent="-228600" defTabSz="1042988" eaLnBrk="0" hangingPunct="0">
              <a:defRPr>
                <a:solidFill>
                  <a:schemeClr val="tx1"/>
                </a:solidFill>
                <a:latin typeface="Arial" panose="020B0604020202020204" pitchFamily="34" charset="0"/>
                <a:cs typeface="Arial" panose="020B0604020202020204" pitchFamily="34" charset="0"/>
              </a:defRPr>
            </a:lvl4pPr>
            <a:lvl5pPr marL="2057400" indent="-228600" defTabSz="1042988" eaLnBrk="0" hangingPunct="0">
              <a:defRPr>
                <a:solidFill>
                  <a:schemeClr val="tx1"/>
                </a:solidFill>
                <a:latin typeface="Arial" panose="020B0604020202020204" pitchFamily="34" charset="0"/>
                <a:cs typeface="Arial" panose="020B0604020202020204" pitchFamily="34" charset="0"/>
              </a:defRPr>
            </a:lvl5pPr>
            <a:lvl6pPr marL="2514600" indent="-228600" defTabSz="1042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42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42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42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i-FI" altLang="fi-FI"/>
          </a:p>
        </p:txBody>
      </p:sp>
      <p:sp>
        <p:nvSpPr>
          <p:cNvPr id="2" name="Kuvaselite-ellipsi 1"/>
          <p:cNvSpPr/>
          <p:nvPr/>
        </p:nvSpPr>
        <p:spPr bwMode="auto">
          <a:xfrm>
            <a:off x="543643" y="467108"/>
            <a:ext cx="2049326" cy="1441067"/>
          </a:xfrm>
          <a:prstGeom prst="wedgeEllipseCallout">
            <a:avLst>
              <a:gd name="adj1" fmla="val 50435"/>
              <a:gd name="adj2" fmla="val 4021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rtlCol="0" anchor="ctr" anchorCtr="0" compatLnSpc="1">
            <a:prstTxWarp prst="textNoShape">
              <a:avLst/>
            </a:prstTxWarp>
          </a:bodyPr>
          <a:lstStyle/>
          <a:p>
            <a:pPr marR="0" algn="ctr" defTabSz="1042988" rtl="0" eaLnBrk="1" fontAlgn="base" latinLnBrk="0" hangingPunct="1">
              <a:lnSpc>
                <a:spcPct val="100000"/>
              </a:lnSpc>
              <a:spcBef>
                <a:spcPct val="20000"/>
              </a:spcBef>
              <a:spcAft>
                <a:spcPct val="0"/>
              </a:spcAft>
              <a:buClrTx/>
              <a:buSzTx/>
              <a:buNone/>
              <a:tabLst/>
            </a:pPr>
            <a:r>
              <a:rPr lang="fi-FI" sz="1200" dirty="0" smtClean="0">
                <a:latin typeface="Arial" charset="0"/>
              </a:rPr>
              <a:t>Erikoissairaanhoito, Perusterveyden-huolto ja Sosiaalihuolto.</a:t>
            </a:r>
            <a:endParaRPr lang="fi-FI" sz="1200" dirty="0">
              <a:latin typeface="Arial" charset="0"/>
            </a:endParaRPr>
          </a:p>
        </p:txBody>
      </p:sp>
      <p:sp>
        <p:nvSpPr>
          <p:cNvPr id="12" name="Kuvaselite-ellipsi 11"/>
          <p:cNvSpPr/>
          <p:nvPr/>
        </p:nvSpPr>
        <p:spPr bwMode="auto">
          <a:xfrm>
            <a:off x="5902751" y="94987"/>
            <a:ext cx="1944216" cy="1262807"/>
          </a:xfrm>
          <a:prstGeom prst="wedgeEllipseCallou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rtlCol="0" anchor="ctr" anchorCtr="0" compatLnSpc="1">
            <a:prstTxWarp prst="textNoShape">
              <a:avLst/>
            </a:prstTxWarp>
          </a:bodyPr>
          <a:lstStyle/>
          <a:p>
            <a:pPr marR="0" algn="ctr" defTabSz="1042988" rtl="0" eaLnBrk="1" fontAlgn="base" latinLnBrk="0" hangingPunct="1">
              <a:lnSpc>
                <a:spcPct val="100000"/>
              </a:lnSpc>
              <a:spcBef>
                <a:spcPct val="20000"/>
              </a:spcBef>
              <a:spcAft>
                <a:spcPct val="0"/>
              </a:spcAft>
              <a:buClrTx/>
              <a:buSzTx/>
              <a:buNone/>
              <a:tabLst/>
            </a:pPr>
            <a:r>
              <a:rPr lang="fi-FI" sz="1200" dirty="0" smtClean="0">
                <a:latin typeface="Arial" charset="0"/>
              </a:rPr>
              <a:t>Kansalaisen portaali</a:t>
            </a:r>
          </a:p>
          <a:p>
            <a:pPr marR="0" algn="ctr" defTabSz="1042988" rtl="0" eaLnBrk="1" fontAlgn="base" latinLnBrk="0" hangingPunct="1">
              <a:lnSpc>
                <a:spcPct val="100000"/>
              </a:lnSpc>
              <a:spcBef>
                <a:spcPct val="20000"/>
              </a:spcBef>
              <a:spcAft>
                <a:spcPct val="0"/>
              </a:spcAft>
              <a:buClrTx/>
              <a:buSzTx/>
              <a:buNone/>
              <a:tabLst/>
            </a:pPr>
            <a:r>
              <a:rPr kumimoji="0" lang="fi-FI" sz="1200" b="0" i="0" u="none" strike="noStrike" cap="none" normalizeH="0" baseline="0" dirty="0" smtClean="0">
                <a:ln>
                  <a:noFill/>
                </a:ln>
                <a:solidFill>
                  <a:schemeClr val="tx1"/>
                </a:solidFill>
                <a:effectLst/>
                <a:latin typeface="Arial" charset="0"/>
              </a:rPr>
              <a:t>n.</a:t>
            </a:r>
            <a:r>
              <a:rPr kumimoji="0" lang="fi-FI" sz="1200" b="0" i="0" u="none" strike="noStrike" cap="none" normalizeH="0" dirty="0" smtClean="0">
                <a:ln>
                  <a:noFill/>
                </a:ln>
                <a:solidFill>
                  <a:schemeClr val="tx1"/>
                </a:solidFill>
                <a:effectLst/>
                <a:latin typeface="Arial" charset="0"/>
              </a:rPr>
              <a:t> 1,5 miljoonaa asiakasta</a:t>
            </a:r>
          </a:p>
        </p:txBody>
      </p:sp>
      <p:sp>
        <p:nvSpPr>
          <p:cNvPr id="13" name="Kuvaselite-ellipsi 12"/>
          <p:cNvSpPr/>
          <p:nvPr/>
        </p:nvSpPr>
        <p:spPr bwMode="auto">
          <a:xfrm>
            <a:off x="8878312" y="3825404"/>
            <a:ext cx="1579821" cy="1262807"/>
          </a:xfrm>
          <a:prstGeom prst="wedgeEllipseCallout">
            <a:avLst>
              <a:gd name="adj1" fmla="val -65510"/>
              <a:gd name="adj2" fmla="val -3732"/>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rtlCol="0" anchor="ctr" anchorCtr="0" compatLnSpc="1">
            <a:prstTxWarp prst="textNoShape">
              <a:avLst/>
            </a:prstTxWarp>
          </a:bodyPr>
          <a:lstStyle/>
          <a:p>
            <a:pPr algn="ctr" defTabSz="1042988" eaLnBrk="1" hangingPunct="1">
              <a:spcBef>
                <a:spcPct val="20000"/>
              </a:spcBef>
            </a:pPr>
            <a:r>
              <a:rPr lang="fi-FI" sz="1200" dirty="0" smtClean="0">
                <a:latin typeface="Arial" charset="0"/>
              </a:rPr>
              <a:t>Avoimet rajapinnat omassa hallussa</a:t>
            </a:r>
            <a:endParaRPr lang="fi-FI" sz="1200" dirty="0">
              <a:latin typeface="Arial" charset="0"/>
            </a:endParaRPr>
          </a:p>
        </p:txBody>
      </p:sp>
      <p:sp>
        <p:nvSpPr>
          <p:cNvPr id="14" name="Kuvaselite-ellipsi 13"/>
          <p:cNvSpPr/>
          <p:nvPr/>
        </p:nvSpPr>
        <p:spPr bwMode="auto">
          <a:xfrm>
            <a:off x="8696115" y="5391474"/>
            <a:ext cx="1931154" cy="1557016"/>
          </a:xfrm>
          <a:prstGeom prst="wedgeEllipseCallout">
            <a:avLst>
              <a:gd name="adj1" fmla="val -61892"/>
              <a:gd name="adj2" fmla="val -3749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rtlCol="0" anchor="ctr" anchorCtr="0" compatLnSpc="1">
            <a:prstTxWarp prst="textNoShape">
              <a:avLst/>
            </a:prstTxWarp>
          </a:bodyPr>
          <a:lstStyle/>
          <a:p>
            <a:pPr algn="ctr" defTabSz="1042988" eaLnBrk="1" hangingPunct="1">
              <a:spcBef>
                <a:spcPct val="20000"/>
              </a:spcBef>
            </a:pPr>
            <a:r>
              <a:rPr lang="fi-FI" sz="1200" dirty="0" smtClean="0">
                <a:latin typeface="Arial" charset="0"/>
              </a:rPr>
              <a:t>Integraatiot kansallisiin järjestelmiin, alueellisiin järjestelmiin sekä valittuihin paikallisiin järjestelmiin</a:t>
            </a:r>
            <a:endParaRPr lang="fi-FI" sz="1200" dirty="0">
              <a:latin typeface="Arial" charset="0"/>
            </a:endParaRPr>
          </a:p>
        </p:txBody>
      </p:sp>
      <p:sp>
        <p:nvSpPr>
          <p:cNvPr id="15" name="Kuvaselite-ellipsi 14"/>
          <p:cNvSpPr/>
          <p:nvPr/>
        </p:nvSpPr>
        <p:spPr bwMode="auto">
          <a:xfrm>
            <a:off x="8560271" y="303262"/>
            <a:ext cx="1944216" cy="1262807"/>
          </a:xfrm>
          <a:prstGeom prst="wedgeEllipseCallout">
            <a:avLst>
              <a:gd name="adj1" fmla="val -33897"/>
              <a:gd name="adj2" fmla="val 53449"/>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rtlCol="0" anchor="ctr" anchorCtr="0" compatLnSpc="1">
            <a:prstTxWarp prst="textNoShape">
              <a:avLst/>
            </a:prstTxWarp>
          </a:bodyPr>
          <a:lstStyle/>
          <a:p>
            <a:pPr marR="0" algn="ctr" defTabSz="1042988" rtl="0" eaLnBrk="1" fontAlgn="base" latinLnBrk="0" hangingPunct="1">
              <a:lnSpc>
                <a:spcPct val="100000"/>
              </a:lnSpc>
              <a:spcBef>
                <a:spcPct val="20000"/>
              </a:spcBef>
              <a:spcAft>
                <a:spcPct val="0"/>
              </a:spcAft>
              <a:buClrTx/>
              <a:buSzTx/>
              <a:buNone/>
              <a:tabLst/>
            </a:pPr>
            <a:r>
              <a:rPr lang="fi-FI" sz="1200" dirty="0" smtClean="0">
                <a:latin typeface="Arial" charset="0"/>
              </a:rPr>
              <a:t>Valmistuotteeseen perustuva ja kansainväliset </a:t>
            </a:r>
            <a:r>
              <a:rPr lang="fi-FI" sz="1200" dirty="0" err="1" smtClean="0">
                <a:latin typeface="Arial" charset="0"/>
              </a:rPr>
              <a:t>best</a:t>
            </a:r>
            <a:r>
              <a:rPr lang="fi-FI" sz="1200" dirty="0" smtClean="0">
                <a:latin typeface="Arial" charset="0"/>
              </a:rPr>
              <a:t> </a:t>
            </a:r>
            <a:r>
              <a:rPr lang="fi-FI" sz="1200" dirty="0" err="1" smtClean="0">
                <a:latin typeface="Arial" charset="0"/>
              </a:rPr>
              <a:t>practicet</a:t>
            </a:r>
            <a:r>
              <a:rPr lang="fi-FI" sz="1200" dirty="0" smtClean="0">
                <a:latin typeface="Arial" charset="0"/>
              </a:rPr>
              <a:t>.</a:t>
            </a:r>
            <a:endParaRPr kumimoji="0" lang="fi-FI" sz="1200" b="0" i="0" u="none" strike="noStrike" cap="none" normalizeH="0" dirty="0" smtClean="0">
              <a:ln>
                <a:noFill/>
              </a:ln>
              <a:solidFill>
                <a:schemeClr val="tx1"/>
              </a:solidFill>
              <a:effectLst/>
              <a:latin typeface="Arial" charset="0"/>
            </a:endParaRPr>
          </a:p>
        </p:txBody>
      </p:sp>
      <p:sp>
        <p:nvSpPr>
          <p:cNvPr id="36" name="Kuvaselite-ellipsi 35"/>
          <p:cNvSpPr/>
          <p:nvPr/>
        </p:nvSpPr>
        <p:spPr bwMode="auto">
          <a:xfrm>
            <a:off x="2779200" y="6068965"/>
            <a:ext cx="1944216" cy="1262807"/>
          </a:xfrm>
          <a:prstGeom prst="wedgeEllipseCallout">
            <a:avLst>
              <a:gd name="adj1" fmla="val 4736"/>
              <a:gd name="adj2" fmla="val -7068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rtlCol="0" anchor="ctr" anchorCtr="0" compatLnSpc="1">
            <a:prstTxWarp prst="textNoShape">
              <a:avLst/>
            </a:prstTxWarp>
          </a:bodyPr>
          <a:lstStyle/>
          <a:p>
            <a:pPr algn="ctr" defTabSz="1042988" eaLnBrk="1" hangingPunct="1">
              <a:spcBef>
                <a:spcPct val="20000"/>
              </a:spcBef>
            </a:pPr>
            <a:r>
              <a:rPr lang="fi-FI" sz="1200" dirty="0" smtClean="0">
                <a:latin typeface="Arial" charset="0"/>
              </a:rPr>
              <a:t>Muut HUS kunnat voivat liittyä myöhemmin</a:t>
            </a:r>
            <a:endParaRPr lang="fi-FI" sz="1200" dirty="0">
              <a:latin typeface="Arial" charset="0"/>
            </a:endParaRPr>
          </a:p>
        </p:txBody>
      </p:sp>
      <p:grpSp>
        <p:nvGrpSpPr>
          <p:cNvPr id="2065" name="Ryhmä 2064"/>
          <p:cNvGrpSpPr/>
          <p:nvPr/>
        </p:nvGrpSpPr>
        <p:grpSpPr>
          <a:xfrm>
            <a:off x="3900964" y="1743946"/>
            <a:ext cx="4796987" cy="2292777"/>
            <a:chOff x="3900964" y="1743946"/>
            <a:chExt cx="4796987" cy="2292777"/>
          </a:xfrm>
        </p:grpSpPr>
        <p:grpSp>
          <p:nvGrpSpPr>
            <p:cNvPr id="2057" name="Ryhmä 2056"/>
            <p:cNvGrpSpPr/>
            <p:nvPr/>
          </p:nvGrpSpPr>
          <p:grpSpPr>
            <a:xfrm>
              <a:off x="3900964" y="1743946"/>
              <a:ext cx="4796987" cy="2292777"/>
              <a:chOff x="3900964" y="1743946"/>
              <a:chExt cx="4796987" cy="2292777"/>
            </a:xfrm>
          </p:grpSpPr>
          <p:pic>
            <p:nvPicPr>
              <p:cNvPr id="20" name="Kuva 1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67024" y="1743946"/>
                <a:ext cx="2830927" cy="1944724"/>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cxnSp>
            <p:nvCxnSpPr>
              <p:cNvPr id="21" name="Suora yhdysviiva 20"/>
              <p:cNvCxnSpPr/>
              <p:nvPr/>
            </p:nvCxnSpPr>
            <p:spPr bwMode="auto">
              <a:xfrm flipV="1">
                <a:off x="3900964" y="1743946"/>
                <a:ext cx="2021800" cy="1854172"/>
              </a:xfrm>
              <a:prstGeom prst="line">
                <a:avLst/>
              </a:prstGeom>
              <a:noFill/>
              <a:ln w="9525" cap="flat" cmpd="sng" algn="ctr">
                <a:solidFill>
                  <a:schemeClr val="tx1"/>
                </a:solidFill>
                <a:prstDash val="solid"/>
                <a:round/>
                <a:headEnd type="none" w="med" len="med"/>
                <a:tailEnd type="none" w="med" len="med"/>
              </a:ln>
              <a:effectLst/>
            </p:spPr>
          </p:cxnSp>
          <p:cxnSp>
            <p:nvCxnSpPr>
              <p:cNvPr id="24" name="Suora yhdysviiva 23"/>
              <p:cNvCxnSpPr/>
              <p:nvPr/>
            </p:nvCxnSpPr>
            <p:spPr bwMode="auto">
              <a:xfrm flipV="1">
                <a:off x="4410596" y="3642115"/>
                <a:ext cx="4149675" cy="394608"/>
              </a:xfrm>
              <a:prstGeom prst="line">
                <a:avLst/>
              </a:prstGeom>
              <a:noFill/>
              <a:ln w="9525" cap="flat" cmpd="sng" algn="ctr">
                <a:solidFill>
                  <a:schemeClr val="tx1"/>
                </a:solidFill>
                <a:prstDash val="solid"/>
                <a:round/>
                <a:headEnd type="none" w="med" len="med"/>
                <a:tailEnd type="none" w="med" len="med"/>
              </a:ln>
              <a:effectLst/>
            </p:spPr>
          </p:cxnSp>
        </p:grpSp>
        <p:sp>
          <p:nvSpPr>
            <p:cNvPr id="2060" name="Tekstiruutu 2059"/>
            <p:cNvSpPr txBox="1"/>
            <p:nvPr/>
          </p:nvSpPr>
          <p:spPr>
            <a:xfrm>
              <a:off x="6433110" y="2664330"/>
              <a:ext cx="1112228"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buNone/>
              </a:pPr>
              <a:r>
                <a:rPr lang="fi-FI" b="1" dirty="0" smtClean="0"/>
                <a:t>VANTAA</a:t>
              </a:r>
            </a:p>
          </p:txBody>
        </p:sp>
      </p:grpSp>
      <p:grpSp>
        <p:nvGrpSpPr>
          <p:cNvPr id="2064" name="Ryhmä 2063"/>
          <p:cNvGrpSpPr/>
          <p:nvPr/>
        </p:nvGrpSpPr>
        <p:grpSpPr>
          <a:xfrm>
            <a:off x="3900964" y="4036723"/>
            <a:ext cx="4404210" cy="2816044"/>
            <a:chOff x="3900964" y="4036723"/>
            <a:chExt cx="4404210" cy="2816044"/>
          </a:xfrm>
        </p:grpSpPr>
        <p:grpSp>
          <p:nvGrpSpPr>
            <p:cNvPr id="2058" name="Ryhmä 2057"/>
            <p:cNvGrpSpPr/>
            <p:nvPr/>
          </p:nvGrpSpPr>
          <p:grpSpPr>
            <a:xfrm>
              <a:off x="3900964" y="4036723"/>
              <a:ext cx="4404210" cy="2816044"/>
              <a:chOff x="3900964" y="4036723"/>
              <a:chExt cx="4404210" cy="2816044"/>
            </a:xfrm>
          </p:grpSpPr>
          <p:pic>
            <p:nvPicPr>
              <p:cNvPr id="16" name="Kuva 15"/>
              <p:cNvPicPr>
                <a:picLocks noChangeAspect="1"/>
              </p:cNvPicPr>
              <p:nvPr/>
            </p:nvPicPr>
            <p:blipFill rotWithShape="1">
              <a:blip r:embed="rId4" cstate="print">
                <a:extLst>
                  <a:ext uri="{28A0092B-C50C-407E-A947-70E740481C1C}">
                    <a14:useLocalDpi xmlns:a14="http://schemas.microsoft.com/office/drawing/2010/main" val="0"/>
                  </a:ext>
                </a:extLst>
              </a:blip>
              <a:srcRect b="-230"/>
              <a:stretch/>
            </p:blipFill>
            <p:spPr>
              <a:xfrm>
                <a:off x="5507440" y="4394945"/>
                <a:ext cx="2797734" cy="2457822"/>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cxnSp>
            <p:nvCxnSpPr>
              <p:cNvPr id="4" name="Suora yhdysviiva 3"/>
              <p:cNvCxnSpPr/>
              <p:nvPr/>
            </p:nvCxnSpPr>
            <p:spPr bwMode="auto">
              <a:xfrm>
                <a:off x="3900964" y="4235160"/>
                <a:ext cx="1595472" cy="2497799"/>
              </a:xfrm>
              <a:prstGeom prst="line">
                <a:avLst/>
              </a:prstGeom>
              <a:noFill/>
              <a:ln w="9525" cap="flat" cmpd="sng" algn="ctr">
                <a:solidFill>
                  <a:schemeClr val="tx1"/>
                </a:solidFill>
                <a:prstDash val="solid"/>
                <a:round/>
                <a:headEnd type="none" w="med" len="med"/>
                <a:tailEnd type="none" w="med" len="med"/>
              </a:ln>
              <a:effectLst/>
            </p:spPr>
          </p:cxnSp>
          <p:cxnSp>
            <p:nvCxnSpPr>
              <p:cNvPr id="17" name="Suora yhdysviiva 16"/>
              <p:cNvCxnSpPr/>
              <p:nvPr/>
            </p:nvCxnSpPr>
            <p:spPr bwMode="auto">
              <a:xfrm>
                <a:off x="4410596" y="4036723"/>
                <a:ext cx="3894578" cy="358222"/>
              </a:xfrm>
              <a:prstGeom prst="line">
                <a:avLst/>
              </a:prstGeom>
              <a:noFill/>
              <a:ln w="9525" cap="flat" cmpd="sng" algn="ctr">
                <a:solidFill>
                  <a:schemeClr val="tx1"/>
                </a:solidFill>
                <a:prstDash val="solid"/>
                <a:round/>
                <a:headEnd type="none" w="med" len="med"/>
                <a:tailEnd type="none" w="med" len="med"/>
              </a:ln>
              <a:effectLst/>
            </p:spPr>
          </p:cxnSp>
        </p:grpSp>
        <p:sp>
          <p:nvSpPr>
            <p:cNvPr id="50" name="Tekstiruutu 49"/>
            <p:cNvSpPr txBox="1"/>
            <p:nvPr/>
          </p:nvSpPr>
          <p:spPr>
            <a:xfrm>
              <a:off x="6136259" y="5135879"/>
              <a:ext cx="1261884"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buNone/>
              </a:pPr>
              <a:r>
                <a:rPr lang="fi-FI" b="1" dirty="0" smtClean="0"/>
                <a:t>HELSINKI</a:t>
              </a:r>
            </a:p>
          </p:txBody>
        </p:sp>
      </p:grpSp>
      <p:grpSp>
        <p:nvGrpSpPr>
          <p:cNvPr id="2062" name="Ryhmä 2061"/>
          <p:cNvGrpSpPr/>
          <p:nvPr/>
        </p:nvGrpSpPr>
        <p:grpSpPr>
          <a:xfrm>
            <a:off x="1314252" y="2196455"/>
            <a:ext cx="2519561" cy="1944216"/>
            <a:chOff x="1314252" y="2196455"/>
            <a:chExt cx="2519561" cy="1944216"/>
          </a:xfrm>
        </p:grpSpPr>
        <p:grpSp>
          <p:nvGrpSpPr>
            <p:cNvPr id="2055" name="Ryhmä 2054"/>
            <p:cNvGrpSpPr/>
            <p:nvPr/>
          </p:nvGrpSpPr>
          <p:grpSpPr>
            <a:xfrm>
              <a:off x="2283340" y="2557080"/>
              <a:ext cx="1550473" cy="1583591"/>
              <a:chOff x="2283340" y="2557080"/>
              <a:chExt cx="1550473" cy="1583591"/>
            </a:xfrm>
          </p:grpSpPr>
          <p:pic>
            <p:nvPicPr>
              <p:cNvPr id="27" name="Kuva 2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83340" y="2557080"/>
                <a:ext cx="714504" cy="494657"/>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cxnSp>
            <p:nvCxnSpPr>
              <p:cNvPr id="28" name="Suora yhdysviiva 27"/>
              <p:cNvCxnSpPr/>
              <p:nvPr/>
            </p:nvCxnSpPr>
            <p:spPr bwMode="auto">
              <a:xfrm>
                <a:off x="2283340" y="3051737"/>
                <a:ext cx="1407176" cy="1088934"/>
              </a:xfrm>
              <a:prstGeom prst="line">
                <a:avLst/>
              </a:prstGeom>
              <a:noFill/>
              <a:ln w="9525" cap="flat" cmpd="sng" algn="ctr">
                <a:solidFill>
                  <a:schemeClr val="tx1"/>
                </a:solidFill>
                <a:prstDash val="solid"/>
                <a:round/>
                <a:headEnd type="none" w="med" len="med"/>
                <a:tailEnd type="none" w="med" len="med"/>
              </a:ln>
              <a:effectLst/>
            </p:spPr>
          </p:cxnSp>
          <p:cxnSp>
            <p:nvCxnSpPr>
              <p:cNvPr id="32" name="Suora yhdysviiva 31"/>
              <p:cNvCxnSpPr/>
              <p:nvPr/>
            </p:nvCxnSpPr>
            <p:spPr bwMode="auto">
              <a:xfrm>
                <a:off x="2997844" y="2557080"/>
                <a:ext cx="835969" cy="1479643"/>
              </a:xfrm>
              <a:prstGeom prst="line">
                <a:avLst/>
              </a:prstGeom>
              <a:noFill/>
              <a:ln w="9525" cap="flat" cmpd="sng" algn="ctr">
                <a:solidFill>
                  <a:schemeClr val="tx1"/>
                </a:solidFill>
                <a:prstDash val="solid"/>
                <a:round/>
                <a:headEnd type="none" w="med" len="med"/>
                <a:tailEnd type="none" w="med" len="med"/>
              </a:ln>
              <a:effectLst/>
            </p:spPr>
          </p:cxnSp>
        </p:grpSp>
        <p:sp>
          <p:nvSpPr>
            <p:cNvPr id="51" name="Tekstiruutu 50"/>
            <p:cNvSpPr txBox="1"/>
            <p:nvPr/>
          </p:nvSpPr>
          <p:spPr>
            <a:xfrm>
              <a:off x="1314252" y="2196455"/>
              <a:ext cx="1633781"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buNone/>
              </a:pPr>
              <a:r>
                <a:rPr lang="fi-FI" b="1" dirty="0" smtClean="0"/>
                <a:t>KAUNIAINEN</a:t>
              </a:r>
            </a:p>
          </p:txBody>
        </p:sp>
      </p:grpSp>
      <p:grpSp>
        <p:nvGrpSpPr>
          <p:cNvPr id="2063" name="Ryhmä 2062"/>
          <p:cNvGrpSpPr/>
          <p:nvPr/>
        </p:nvGrpSpPr>
        <p:grpSpPr>
          <a:xfrm>
            <a:off x="773425" y="4049340"/>
            <a:ext cx="2849600" cy="2809331"/>
            <a:chOff x="773425" y="4049340"/>
            <a:chExt cx="2849600" cy="2809331"/>
          </a:xfrm>
        </p:grpSpPr>
        <p:grpSp>
          <p:nvGrpSpPr>
            <p:cNvPr id="2059" name="Ryhmä 2058"/>
            <p:cNvGrpSpPr/>
            <p:nvPr/>
          </p:nvGrpSpPr>
          <p:grpSpPr>
            <a:xfrm>
              <a:off x="1649213" y="4049340"/>
              <a:ext cx="1973812" cy="2809331"/>
              <a:chOff x="1649213" y="4049340"/>
              <a:chExt cx="1973812" cy="2809331"/>
            </a:xfrm>
          </p:grpSpPr>
          <p:pic>
            <p:nvPicPr>
              <p:cNvPr id="37" name="Kuva 3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649213" y="5579975"/>
                <a:ext cx="639348" cy="1278696"/>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cxnSp>
            <p:nvCxnSpPr>
              <p:cNvPr id="38" name="Suora yhdysviiva 37"/>
              <p:cNvCxnSpPr/>
              <p:nvPr/>
            </p:nvCxnSpPr>
            <p:spPr bwMode="auto">
              <a:xfrm flipV="1">
                <a:off x="1657020" y="4049340"/>
                <a:ext cx="1524432" cy="1574517"/>
              </a:xfrm>
              <a:prstGeom prst="line">
                <a:avLst/>
              </a:prstGeom>
              <a:noFill/>
              <a:ln w="9525" cap="flat" cmpd="sng" algn="ctr">
                <a:solidFill>
                  <a:schemeClr val="tx1"/>
                </a:solidFill>
                <a:prstDash val="solid"/>
                <a:round/>
                <a:headEnd type="none" w="med" len="med"/>
                <a:tailEnd type="none" w="med" len="med"/>
              </a:ln>
              <a:effectLst/>
            </p:spPr>
          </p:cxnSp>
          <p:cxnSp>
            <p:nvCxnSpPr>
              <p:cNvPr id="41" name="Suora yhdysviiva 40"/>
              <p:cNvCxnSpPr/>
              <p:nvPr/>
            </p:nvCxnSpPr>
            <p:spPr bwMode="auto">
              <a:xfrm flipV="1">
                <a:off x="2296368" y="4281537"/>
                <a:ext cx="1326657" cy="2571231"/>
              </a:xfrm>
              <a:prstGeom prst="line">
                <a:avLst/>
              </a:prstGeom>
              <a:noFill/>
              <a:ln w="9525" cap="flat" cmpd="sng" algn="ctr">
                <a:solidFill>
                  <a:schemeClr val="tx1"/>
                </a:solidFill>
                <a:prstDash val="solid"/>
                <a:round/>
                <a:headEnd type="none" w="med" len="med"/>
                <a:tailEnd type="none" w="med" len="med"/>
              </a:ln>
              <a:effectLst/>
            </p:spPr>
          </p:cxnSp>
        </p:grpSp>
        <p:sp>
          <p:nvSpPr>
            <p:cNvPr id="52" name="Tekstiruutu 51"/>
            <p:cNvSpPr txBox="1"/>
            <p:nvPr/>
          </p:nvSpPr>
          <p:spPr>
            <a:xfrm>
              <a:off x="773425" y="5868863"/>
              <a:ext cx="1172116" cy="64633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buNone/>
              </a:pPr>
              <a:r>
                <a:rPr lang="fi-FI" b="1" dirty="0" smtClean="0"/>
                <a:t>KIRKKO-</a:t>
              </a:r>
              <a:br>
                <a:rPr lang="fi-FI" b="1" dirty="0" smtClean="0"/>
              </a:br>
              <a:r>
                <a:rPr lang="fi-FI" b="1" dirty="0" smtClean="0"/>
                <a:t>NUMMI</a:t>
              </a:r>
            </a:p>
          </p:txBody>
        </p:sp>
      </p:grpSp>
      <p:sp>
        <p:nvSpPr>
          <p:cNvPr id="11" name="Kuvaselite-ellipsi 10"/>
          <p:cNvSpPr/>
          <p:nvPr/>
        </p:nvSpPr>
        <p:spPr bwMode="auto">
          <a:xfrm>
            <a:off x="3245231" y="310084"/>
            <a:ext cx="1944216" cy="1262807"/>
          </a:xfrm>
          <a:prstGeom prst="wedgeEllipseCallout">
            <a:avLst>
              <a:gd name="adj1" fmla="val -3663"/>
              <a:gd name="adj2" fmla="val 64799"/>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rtlCol="0" anchor="ctr" anchorCtr="0" compatLnSpc="1">
            <a:prstTxWarp prst="textNoShape">
              <a:avLst/>
            </a:prstTxWarp>
          </a:bodyPr>
          <a:lstStyle/>
          <a:p>
            <a:pPr marR="0" algn="ctr" defTabSz="1042988" rtl="0" eaLnBrk="1" fontAlgn="base" latinLnBrk="0" hangingPunct="1">
              <a:lnSpc>
                <a:spcPct val="100000"/>
              </a:lnSpc>
              <a:spcBef>
                <a:spcPct val="20000"/>
              </a:spcBef>
              <a:spcAft>
                <a:spcPct val="0"/>
              </a:spcAft>
              <a:buClrTx/>
              <a:buSzTx/>
              <a:buNone/>
              <a:tabLst/>
            </a:pPr>
            <a:r>
              <a:rPr kumimoji="0" lang="fi-FI" sz="1200" b="0" i="0" u="none" strike="noStrike" cap="none" normalizeH="0" baseline="0" dirty="0" smtClean="0">
                <a:ln>
                  <a:noFill/>
                </a:ln>
                <a:solidFill>
                  <a:schemeClr val="tx1"/>
                </a:solidFill>
                <a:effectLst/>
                <a:latin typeface="Arial" charset="0"/>
              </a:rPr>
              <a:t>n. 40.000 </a:t>
            </a:r>
            <a:r>
              <a:rPr kumimoji="0" lang="fi-FI" sz="1200" b="0" i="0" u="none" strike="noStrike" cap="none" normalizeH="0" baseline="0" dirty="0" err="1" smtClean="0">
                <a:ln>
                  <a:noFill/>
                </a:ln>
                <a:solidFill>
                  <a:schemeClr val="tx1"/>
                </a:solidFill>
                <a:effectLst/>
                <a:latin typeface="Arial" charset="0"/>
              </a:rPr>
              <a:t>ammattilais</a:t>
            </a:r>
            <a:r>
              <a:rPr kumimoji="0" lang="fi-FI" sz="1200" b="0" i="0" u="none" strike="noStrike" cap="none" normalizeH="0" baseline="0" dirty="0" smtClean="0">
                <a:ln>
                  <a:noFill/>
                </a:ln>
                <a:solidFill>
                  <a:schemeClr val="tx1"/>
                </a:solidFill>
                <a:effectLst/>
                <a:latin typeface="Arial" charset="0"/>
              </a:rPr>
              <a:t>-käyttäjää</a:t>
            </a:r>
            <a:endParaRPr lang="fi-FI" sz="1200" dirty="0">
              <a:latin typeface="Arial" charset="0"/>
            </a:endParaRPr>
          </a:p>
        </p:txBody>
      </p:sp>
      <p:sp>
        <p:nvSpPr>
          <p:cNvPr id="42" name="Kuvaselite-ellipsi 41"/>
          <p:cNvSpPr/>
          <p:nvPr/>
        </p:nvSpPr>
        <p:spPr bwMode="auto">
          <a:xfrm>
            <a:off x="9047448" y="2259335"/>
            <a:ext cx="1579821" cy="1262807"/>
          </a:xfrm>
          <a:prstGeom prst="wedgeEllipseCallout">
            <a:avLst>
              <a:gd name="adj1" fmla="val -65510"/>
              <a:gd name="adj2" fmla="val -3732"/>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numCol="1" rtlCol="0" anchor="ctr" anchorCtr="0" compatLnSpc="1">
            <a:prstTxWarp prst="textNoShape">
              <a:avLst/>
            </a:prstTxWarp>
          </a:bodyPr>
          <a:lstStyle/>
          <a:p>
            <a:pPr algn="ctr" defTabSz="1042988" eaLnBrk="1" hangingPunct="1">
              <a:spcBef>
                <a:spcPct val="20000"/>
              </a:spcBef>
            </a:pPr>
            <a:r>
              <a:rPr lang="fi-FI" sz="1200" dirty="0" smtClean="0">
                <a:latin typeface="Arial" charset="0"/>
              </a:rPr>
              <a:t>Apotille palveluja tuottaville ulkoisille organisaatioille oma portaali</a:t>
            </a:r>
            <a:endParaRPr lang="fi-FI" sz="1200" dirty="0">
              <a:latin typeface="Arial" charset="0"/>
            </a:endParaRPr>
          </a:p>
        </p:txBody>
      </p:sp>
    </p:spTree>
    <p:extLst>
      <p:ext uri="{BB962C8B-B14F-4D97-AF65-F5344CB8AC3E}">
        <p14:creationId xmlns:p14="http://schemas.microsoft.com/office/powerpoint/2010/main" val="172020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1"/>
                                        </p:tgtEl>
                                        <p:attrNameLst>
                                          <p:attrName>style.visibility</p:attrName>
                                        </p:attrNameLst>
                                      </p:cBhvr>
                                      <p:to>
                                        <p:strVal val="visible"/>
                                      </p:to>
                                    </p:set>
                                    <p:animEffect transition="in" filter="fade">
                                      <p:cBhvr>
                                        <p:cTn id="12" dur="500"/>
                                        <p:tgtEl>
                                          <p:spTgt spid="20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2"/>
                                        </p:tgtEl>
                                        <p:attrNameLst>
                                          <p:attrName>style.visibility</p:attrName>
                                        </p:attrNameLst>
                                      </p:cBhvr>
                                      <p:to>
                                        <p:strVal val="visible"/>
                                      </p:to>
                                    </p:set>
                                    <p:animEffect transition="in" filter="fade">
                                      <p:cBhvr>
                                        <p:cTn id="17" dur="500"/>
                                        <p:tgtEl>
                                          <p:spTgt spid="20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3"/>
                                        </p:tgtEl>
                                        <p:attrNameLst>
                                          <p:attrName>style.visibility</p:attrName>
                                        </p:attrNameLst>
                                      </p:cBhvr>
                                      <p:to>
                                        <p:strVal val="visible"/>
                                      </p:to>
                                    </p:set>
                                    <p:animEffect transition="in" filter="fade">
                                      <p:cBhvr>
                                        <p:cTn id="22" dur="500"/>
                                        <p:tgtEl>
                                          <p:spTgt spid="20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5"/>
                                        </p:tgtEl>
                                        <p:attrNameLst>
                                          <p:attrName>style.visibility</p:attrName>
                                        </p:attrNameLst>
                                      </p:cBhvr>
                                      <p:to>
                                        <p:strVal val="visible"/>
                                      </p:to>
                                    </p:set>
                                    <p:animEffect transition="in" filter="fade">
                                      <p:cBhvr>
                                        <p:cTn id="27" dur="500"/>
                                        <p:tgtEl>
                                          <p:spTgt spid="20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4"/>
                                        </p:tgtEl>
                                        <p:attrNameLst>
                                          <p:attrName>style.visibility</p:attrName>
                                        </p:attrNameLst>
                                      </p:cBhvr>
                                      <p:to>
                                        <p:strVal val="visible"/>
                                      </p:to>
                                    </p:set>
                                    <p:animEffect transition="in" filter="fade">
                                      <p:cBhvr>
                                        <p:cTn id="32" dur="500"/>
                                        <p:tgtEl>
                                          <p:spTgt spid="206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P spid="36" grpId="0" animBg="1"/>
      <p:bldP spid="11"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137"/>
          <p:cNvSpPr/>
          <p:nvPr/>
        </p:nvSpPr>
        <p:spPr bwMode="auto">
          <a:xfrm>
            <a:off x="8588493" y="3551197"/>
            <a:ext cx="638856" cy="447336"/>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07.08 Asiakkaan /potilaan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omien tietojen tallennus</a:t>
            </a:r>
          </a:p>
        </p:txBody>
      </p:sp>
      <p:sp>
        <p:nvSpPr>
          <p:cNvPr id="84" name="Rounded Rectangle 59"/>
          <p:cNvSpPr/>
          <p:nvPr/>
        </p:nvSpPr>
        <p:spPr bwMode="auto">
          <a:xfrm>
            <a:off x="8574918" y="2634050"/>
            <a:ext cx="651358" cy="425071"/>
          </a:xfrm>
          <a:prstGeom prst="roundRect">
            <a:avLst/>
          </a:prstGeom>
          <a:solidFill>
            <a:schemeClr val="accent2">
              <a:lumMod val="20000"/>
              <a:lumOff val="80000"/>
            </a:scheme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07.05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Sanelu</a:t>
            </a:r>
          </a:p>
        </p:txBody>
      </p:sp>
      <p:sp>
        <p:nvSpPr>
          <p:cNvPr id="85" name="Rounded Rectangle 59"/>
          <p:cNvSpPr/>
          <p:nvPr/>
        </p:nvSpPr>
        <p:spPr bwMode="auto">
          <a:xfrm>
            <a:off x="8575990" y="3104843"/>
            <a:ext cx="651358" cy="425071"/>
          </a:xfrm>
          <a:prstGeom prst="roundRect">
            <a:avLst/>
          </a:prstGeom>
          <a:solidFill>
            <a:schemeClr val="accent2">
              <a:lumMod val="20000"/>
              <a:lumOff val="80000"/>
            </a:schemeClr>
          </a:solidFill>
          <a:ln w="38100">
            <a:solidFill>
              <a:schemeClr val="tx1"/>
            </a:solidFill>
            <a:prstDash val="soli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07.06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Puheen-tunnistus</a:t>
            </a:r>
          </a:p>
        </p:txBody>
      </p:sp>
      <p:sp>
        <p:nvSpPr>
          <p:cNvPr id="86" name="Rounded Rectangle 100"/>
          <p:cNvSpPr/>
          <p:nvPr/>
        </p:nvSpPr>
        <p:spPr bwMode="auto">
          <a:xfrm>
            <a:off x="7897126" y="3553668"/>
            <a:ext cx="651359" cy="425071"/>
          </a:xfrm>
          <a:prstGeom prst="roundRect">
            <a:avLst/>
          </a:prstGeom>
          <a:solidFill>
            <a:schemeClr val="accent2">
              <a:lumMod val="20000"/>
              <a:lumOff val="80000"/>
            </a:scheme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07.03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Skannaus</a:t>
            </a:r>
          </a:p>
        </p:txBody>
      </p:sp>
      <p:sp>
        <p:nvSpPr>
          <p:cNvPr id="87" name="Rounded Rectangle 143"/>
          <p:cNvSpPr/>
          <p:nvPr/>
        </p:nvSpPr>
        <p:spPr bwMode="auto">
          <a:xfrm>
            <a:off x="7897126" y="2634050"/>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07.01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Rakenteinen kirjaaminen</a:t>
            </a:r>
          </a:p>
        </p:txBody>
      </p:sp>
      <p:sp>
        <p:nvSpPr>
          <p:cNvPr id="88" name="Rounded Rectangle 148"/>
          <p:cNvSpPr/>
          <p:nvPr/>
        </p:nvSpPr>
        <p:spPr bwMode="auto">
          <a:xfrm>
            <a:off x="7897126" y="3104843"/>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07.02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Kirjauspohjat</a:t>
            </a:r>
          </a:p>
        </p:txBody>
      </p:sp>
      <p:sp>
        <p:nvSpPr>
          <p:cNvPr id="95" name="Rounded Rectangle 56"/>
          <p:cNvSpPr/>
          <p:nvPr/>
        </p:nvSpPr>
        <p:spPr bwMode="auto">
          <a:xfrm>
            <a:off x="7897126" y="3998742"/>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07.04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Lomakkeet</a:t>
            </a:r>
          </a:p>
        </p:txBody>
      </p:sp>
      <p:sp>
        <p:nvSpPr>
          <p:cNvPr id="46" name="Rounded Rectangle 129"/>
          <p:cNvSpPr/>
          <p:nvPr/>
        </p:nvSpPr>
        <p:spPr bwMode="auto">
          <a:xfrm>
            <a:off x="429273" y="3199284"/>
            <a:ext cx="642146"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03.02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Raportointi</a:t>
            </a:r>
          </a:p>
        </p:txBody>
      </p:sp>
      <p:sp>
        <p:nvSpPr>
          <p:cNvPr id="47" name="Rounded Rectangle 109"/>
          <p:cNvSpPr/>
          <p:nvPr/>
        </p:nvSpPr>
        <p:spPr bwMode="auto">
          <a:xfrm>
            <a:off x="429273" y="2754210"/>
            <a:ext cx="642146"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03.01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Älykäs lomake</a:t>
            </a:r>
          </a:p>
        </p:txBody>
      </p:sp>
      <p:sp>
        <p:nvSpPr>
          <p:cNvPr id="49" name="Rounded Rectangle 109"/>
          <p:cNvSpPr/>
          <p:nvPr/>
        </p:nvSpPr>
        <p:spPr bwMode="auto">
          <a:xfrm>
            <a:off x="1093923" y="3199284"/>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03.06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Työpöytä-näkymä</a:t>
            </a:r>
          </a:p>
        </p:txBody>
      </p:sp>
      <p:sp>
        <p:nvSpPr>
          <p:cNvPr id="50" name="Rounded Rectangle 109"/>
          <p:cNvSpPr/>
          <p:nvPr/>
        </p:nvSpPr>
        <p:spPr bwMode="auto">
          <a:xfrm>
            <a:off x="1093923" y="3648109"/>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03.07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Protokolla</a:t>
            </a:r>
          </a:p>
        </p:txBody>
      </p:sp>
      <p:sp>
        <p:nvSpPr>
          <p:cNvPr id="51" name="Rounded Rectangle 109"/>
          <p:cNvSpPr/>
          <p:nvPr/>
        </p:nvSpPr>
        <p:spPr bwMode="auto">
          <a:xfrm>
            <a:off x="1093923" y="2754210"/>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03.09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Säännöt</a:t>
            </a:r>
          </a:p>
        </p:txBody>
      </p:sp>
      <p:sp>
        <p:nvSpPr>
          <p:cNvPr id="52" name="Rounded Rectangle 109"/>
          <p:cNvSpPr/>
          <p:nvPr/>
        </p:nvSpPr>
        <p:spPr bwMode="auto">
          <a:xfrm>
            <a:off x="1093923" y="4093183"/>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03.08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Herätteet/ tapahtumat</a:t>
            </a:r>
          </a:p>
        </p:txBody>
      </p:sp>
      <p:sp>
        <p:nvSpPr>
          <p:cNvPr id="54" name="Rounded Rectangle 109"/>
          <p:cNvSpPr/>
          <p:nvPr/>
        </p:nvSpPr>
        <p:spPr bwMode="auto">
          <a:xfrm>
            <a:off x="429273" y="4093183"/>
            <a:ext cx="642146"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03.04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Tulosteet</a:t>
            </a:r>
          </a:p>
        </p:txBody>
      </p:sp>
      <p:sp>
        <p:nvSpPr>
          <p:cNvPr id="55" name="Rounded Rectangle 109"/>
          <p:cNvSpPr/>
          <p:nvPr/>
        </p:nvSpPr>
        <p:spPr bwMode="auto">
          <a:xfrm>
            <a:off x="429273" y="3648109"/>
            <a:ext cx="642146"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03.03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Yhteenveto-näkymä</a:t>
            </a:r>
          </a:p>
        </p:txBody>
      </p:sp>
      <p:sp>
        <p:nvSpPr>
          <p:cNvPr id="56" name="Rounded Rectangle 109"/>
          <p:cNvSpPr/>
          <p:nvPr/>
        </p:nvSpPr>
        <p:spPr bwMode="auto">
          <a:xfrm>
            <a:off x="1771536" y="2745458"/>
            <a:ext cx="651358"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03.10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Hälytykset, </a:t>
            </a:r>
            <a:r>
              <a:rPr lang="fi-FI" sz="788" dirty="0" err="1">
                <a:solidFill>
                  <a:prstClr val="black"/>
                </a:solidFill>
                <a:latin typeface="Arial Narrow" panose="020B0606020202030204" pitchFamily="34" charset="0"/>
              </a:rPr>
              <a:t>huomautteet</a:t>
            </a:r>
            <a:r>
              <a:rPr lang="fi-FI" sz="788" dirty="0">
                <a:solidFill>
                  <a:prstClr val="black"/>
                </a:solidFill>
                <a:latin typeface="Arial Narrow" panose="020B0606020202030204" pitchFamily="34" charset="0"/>
              </a:rPr>
              <a:t>, ilmoitukset</a:t>
            </a:r>
          </a:p>
        </p:txBody>
      </p:sp>
      <p:sp>
        <p:nvSpPr>
          <p:cNvPr id="160" name="Rounded Rectangle 26"/>
          <p:cNvSpPr/>
          <p:nvPr/>
        </p:nvSpPr>
        <p:spPr bwMode="auto">
          <a:xfrm>
            <a:off x="2610789" y="4394484"/>
            <a:ext cx="634311"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10.01 Vuodeosasto ja laitoshoito</a:t>
            </a:r>
          </a:p>
        </p:txBody>
      </p:sp>
      <p:sp>
        <p:nvSpPr>
          <p:cNvPr id="64" name="Rounded Rectangle 148"/>
          <p:cNvSpPr/>
          <p:nvPr/>
        </p:nvSpPr>
        <p:spPr bwMode="auto">
          <a:xfrm>
            <a:off x="4165254" y="3104843"/>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05.02 </a:t>
            </a:r>
          </a:p>
          <a:p>
            <a:pPr algn="ctr" fontAlgn="auto">
              <a:lnSpc>
                <a:spcPct val="80000"/>
              </a:lnSpc>
              <a:spcBef>
                <a:spcPts val="0"/>
              </a:spcBef>
              <a:spcAft>
                <a:spcPts val="0"/>
              </a:spcAft>
              <a:defRPr/>
            </a:pPr>
            <a:r>
              <a:rPr lang="fi-FI" sz="788" dirty="0" err="1">
                <a:solidFill>
                  <a:prstClr val="black"/>
                </a:solidFill>
                <a:latin typeface="Arial Narrow" panose="020B0606020202030204" pitchFamily="34" charset="0"/>
              </a:rPr>
              <a:t>Tunnistautu-minen</a:t>
            </a:r>
            <a:endParaRPr lang="fi-FI" sz="788" dirty="0">
              <a:solidFill>
                <a:prstClr val="black"/>
              </a:solidFill>
              <a:latin typeface="Arial Narrow" panose="020B0606020202030204" pitchFamily="34" charset="0"/>
            </a:endParaRPr>
          </a:p>
        </p:txBody>
      </p:sp>
      <p:sp>
        <p:nvSpPr>
          <p:cNvPr id="65" name="Rounded Rectangle 56"/>
          <p:cNvSpPr/>
          <p:nvPr/>
        </p:nvSpPr>
        <p:spPr bwMode="auto">
          <a:xfrm>
            <a:off x="4162643" y="3564345"/>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05.03 Suostumusten hallinta </a:t>
            </a:r>
          </a:p>
        </p:txBody>
      </p:sp>
      <p:sp>
        <p:nvSpPr>
          <p:cNvPr id="68" name="Rounded Rectangle 148"/>
          <p:cNvSpPr/>
          <p:nvPr/>
        </p:nvSpPr>
        <p:spPr bwMode="auto">
          <a:xfrm>
            <a:off x="4847061" y="3107612"/>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05.05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Lokitiedot</a:t>
            </a:r>
          </a:p>
        </p:txBody>
      </p:sp>
      <p:sp>
        <p:nvSpPr>
          <p:cNvPr id="146" name="Rounded Rectangle 109"/>
          <p:cNvSpPr/>
          <p:nvPr/>
        </p:nvSpPr>
        <p:spPr bwMode="auto">
          <a:xfrm>
            <a:off x="4165254" y="2634050"/>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05.01 Käyttövaltuudet</a:t>
            </a:r>
          </a:p>
        </p:txBody>
      </p:sp>
      <p:sp>
        <p:nvSpPr>
          <p:cNvPr id="151" name="Rounded Rectangle 109"/>
          <p:cNvSpPr/>
          <p:nvPr/>
        </p:nvSpPr>
        <p:spPr bwMode="auto">
          <a:xfrm>
            <a:off x="4847354" y="2634050"/>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05.04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Sähköinen allekirjoitus</a:t>
            </a:r>
          </a:p>
        </p:txBody>
      </p:sp>
      <p:sp>
        <p:nvSpPr>
          <p:cNvPr id="79" name="Rounded Rectangle 148"/>
          <p:cNvSpPr/>
          <p:nvPr/>
        </p:nvSpPr>
        <p:spPr bwMode="auto">
          <a:xfrm>
            <a:off x="2648750" y="2634050"/>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04.01 Työjärjestykset</a:t>
            </a:r>
          </a:p>
        </p:txBody>
      </p:sp>
      <p:sp>
        <p:nvSpPr>
          <p:cNvPr id="80" name="Rounded Rectangle 56"/>
          <p:cNvSpPr/>
          <p:nvPr/>
        </p:nvSpPr>
        <p:spPr bwMode="auto">
          <a:xfrm>
            <a:off x="2648750" y="3553668"/>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04.03 Tarkistuslista</a:t>
            </a:r>
          </a:p>
        </p:txBody>
      </p:sp>
      <p:sp>
        <p:nvSpPr>
          <p:cNvPr id="81" name="Rounded Rectangle 148"/>
          <p:cNvSpPr/>
          <p:nvPr/>
        </p:nvSpPr>
        <p:spPr bwMode="auto">
          <a:xfrm>
            <a:off x="3325113" y="3553668"/>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04.04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Tehtävälista</a:t>
            </a:r>
          </a:p>
        </p:txBody>
      </p:sp>
      <p:sp>
        <p:nvSpPr>
          <p:cNvPr id="82" name="Rounded Rectangle 56"/>
          <p:cNvSpPr/>
          <p:nvPr/>
        </p:nvSpPr>
        <p:spPr bwMode="auto">
          <a:xfrm>
            <a:off x="3325113" y="2634050"/>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04.05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Toiminnan-ohjaus</a:t>
            </a:r>
          </a:p>
        </p:txBody>
      </p:sp>
      <p:sp>
        <p:nvSpPr>
          <p:cNvPr id="187" name="Rounded Rectangle 56"/>
          <p:cNvSpPr/>
          <p:nvPr/>
        </p:nvSpPr>
        <p:spPr bwMode="auto">
          <a:xfrm>
            <a:off x="2648750" y="3104843"/>
            <a:ext cx="652609" cy="411735"/>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04.02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Resurssit</a:t>
            </a:r>
          </a:p>
        </p:txBody>
      </p:sp>
      <p:sp>
        <p:nvSpPr>
          <p:cNvPr id="147" name="Rounded Rectangle 69"/>
          <p:cNvSpPr/>
          <p:nvPr/>
        </p:nvSpPr>
        <p:spPr bwMode="auto">
          <a:xfrm>
            <a:off x="9406754" y="71783"/>
            <a:ext cx="216712" cy="208593"/>
          </a:xfrm>
          <a:prstGeom prst="roundRect">
            <a:avLst/>
          </a:prstGeom>
          <a:solidFill>
            <a:schemeClr val="accent2">
              <a:lumMod val="20000"/>
              <a:lumOff val="80000"/>
            </a:scheme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endParaRPr lang="fi-FI" sz="788" dirty="0">
              <a:solidFill>
                <a:prstClr val="black"/>
              </a:solidFill>
              <a:latin typeface="Arial Narrow" panose="020B0606020202030204" pitchFamily="34" charset="0"/>
            </a:endParaRPr>
          </a:p>
        </p:txBody>
      </p:sp>
      <p:sp>
        <p:nvSpPr>
          <p:cNvPr id="185" name="Rounded Rectangle 69"/>
          <p:cNvSpPr/>
          <p:nvPr/>
        </p:nvSpPr>
        <p:spPr bwMode="auto">
          <a:xfrm>
            <a:off x="478903" y="5265879"/>
            <a:ext cx="652609" cy="425071"/>
          </a:xfrm>
          <a:prstGeom prst="roundRect">
            <a:avLst/>
          </a:prstGeom>
          <a:solidFill>
            <a:schemeClr val="accent2">
              <a:lumMod val="20000"/>
              <a:lumOff val="80000"/>
            </a:scheme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09.03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Laitoshuolto</a:t>
            </a:r>
          </a:p>
        </p:txBody>
      </p:sp>
      <p:sp>
        <p:nvSpPr>
          <p:cNvPr id="194" name="Rounded Rectangle 69"/>
          <p:cNvSpPr/>
          <p:nvPr/>
        </p:nvSpPr>
        <p:spPr bwMode="auto">
          <a:xfrm>
            <a:off x="477238" y="5719255"/>
            <a:ext cx="658678" cy="425071"/>
          </a:xfrm>
          <a:prstGeom prst="roundRect">
            <a:avLst/>
          </a:prstGeom>
          <a:solidFill>
            <a:schemeClr val="accent2">
              <a:lumMod val="20000"/>
              <a:lumOff val="80000"/>
            </a:schemeClr>
          </a:solidFill>
          <a:ln w="38100">
            <a:solidFill>
              <a:schemeClr val="tx1"/>
            </a:solidFill>
            <a:prstDash val="soli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09.05 Henkilöstö-hallinto ja palkanlaskenta</a:t>
            </a:r>
          </a:p>
        </p:txBody>
      </p:sp>
      <p:sp>
        <p:nvSpPr>
          <p:cNvPr id="216" name="Rounded Rectangle 69"/>
          <p:cNvSpPr/>
          <p:nvPr/>
        </p:nvSpPr>
        <p:spPr bwMode="auto">
          <a:xfrm>
            <a:off x="468346" y="6621934"/>
            <a:ext cx="652609" cy="425071"/>
          </a:xfrm>
          <a:prstGeom prst="roundRect">
            <a:avLst/>
          </a:prstGeom>
          <a:solidFill>
            <a:schemeClr val="accent2">
              <a:lumMod val="20000"/>
              <a:lumOff val="80000"/>
            </a:schemeClr>
          </a:solidFill>
          <a:ln w="38100">
            <a:solidFill>
              <a:schemeClr val="tx1"/>
            </a:solidFill>
            <a:prstDash val="soli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09.08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Palveluseteli</a:t>
            </a:r>
          </a:p>
        </p:txBody>
      </p:sp>
      <p:sp>
        <p:nvSpPr>
          <p:cNvPr id="196" name="Rounded Rectangle 114"/>
          <p:cNvSpPr/>
          <p:nvPr/>
        </p:nvSpPr>
        <p:spPr bwMode="auto">
          <a:xfrm>
            <a:off x="5686757" y="2634050"/>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06.01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Viestintä</a:t>
            </a:r>
          </a:p>
        </p:txBody>
      </p:sp>
      <p:sp>
        <p:nvSpPr>
          <p:cNvPr id="197" name="Rounded Rectangle 145"/>
          <p:cNvSpPr/>
          <p:nvPr/>
        </p:nvSpPr>
        <p:spPr bwMode="auto">
          <a:xfrm>
            <a:off x="5686757" y="3104843"/>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06.02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Lomakkeet</a:t>
            </a:r>
          </a:p>
        </p:txBody>
      </p:sp>
      <p:sp>
        <p:nvSpPr>
          <p:cNvPr id="198" name="Rounded Rectangle 143"/>
          <p:cNvSpPr/>
          <p:nvPr/>
        </p:nvSpPr>
        <p:spPr bwMode="auto">
          <a:xfrm>
            <a:off x="6368121" y="3104843"/>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06.05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Ajanvaraus</a:t>
            </a:r>
          </a:p>
        </p:txBody>
      </p:sp>
      <p:sp>
        <p:nvSpPr>
          <p:cNvPr id="204" name="Rounded Rectangle 148"/>
          <p:cNvSpPr/>
          <p:nvPr/>
        </p:nvSpPr>
        <p:spPr bwMode="auto">
          <a:xfrm>
            <a:off x="5686757" y="3553668"/>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06.03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Omien tietojen tallennus</a:t>
            </a:r>
          </a:p>
        </p:txBody>
      </p:sp>
      <p:sp>
        <p:nvSpPr>
          <p:cNvPr id="206" name="Rounded Rectangle 56"/>
          <p:cNvSpPr/>
          <p:nvPr/>
        </p:nvSpPr>
        <p:spPr bwMode="auto">
          <a:xfrm>
            <a:off x="6368121" y="3553668"/>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06.06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Ohjeet ja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ohjaus</a:t>
            </a:r>
          </a:p>
        </p:txBody>
      </p:sp>
      <p:sp>
        <p:nvSpPr>
          <p:cNvPr id="208" name="Rounded Rectangle 29"/>
          <p:cNvSpPr/>
          <p:nvPr/>
        </p:nvSpPr>
        <p:spPr bwMode="auto">
          <a:xfrm>
            <a:off x="6368121" y="3998742"/>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06.07 Päätöksentuki</a:t>
            </a:r>
          </a:p>
        </p:txBody>
      </p:sp>
      <p:sp>
        <p:nvSpPr>
          <p:cNvPr id="209" name="Rounded Rectangle 56"/>
          <p:cNvSpPr/>
          <p:nvPr/>
        </p:nvSpPr>
        <p:spPr bwMode="auto">
          <a:xfrm>
            <a:off x="5686757" y="3998742"/>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06.12 Käyttöliittymä</a:t>
            </a:r>
          </a:p>
        </p:txBody>
      </p:sp>
      <p:sp>
        <p:nvSpPr>
          <p:cNvPr id="210" name="Rounded Rectangle 29"/>
          <p:cNvSpPr/>
          <p:nvPr/>
        </p:nvSpPr>
        <p:spPr bwMode="auto">
          <a:xfrm>
            <a:off x="7048235" y="3104843"/>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06.09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Omien tietojen katselu</a:t>
            </a:r>
          </a:p>
        </p:txBody>
      </p:sp>
      <p:sp>
        <p:nvSpPr>
          <p:cNvPr id="211" name="Rounded Rectangle 56"/>
          <p:cNvSpPr/>
          <p:nvPr/>
        </p:nvSpPr>
        <p:spPr bwMode="auto">
          <a:xfrm>
            <a:off x="7048235" y="2634050"/>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06.08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Kalenteri</a:t>
            </a:r>
          </a:p>
        </p:txBody>
      </p:sp>
      <p:sp>
        <p:nvSpPr>
          <p:cNvPr id="218" name="Rounded Rectangle 56"/>
          <p:cNvSpPr/>
          <p:nvPr/>
        </p:nvSpPr>
        <p:spPr bwMode="auto">
          <a:xfrm>
            <a:off x="6368121" y="2634050"/>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06.04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Hakemus/ pyyntö</a:t>
            </a:r>
          </a:p>
        </p:txBody>
      </p:sp>
      <p:sp>
        <p:nvSpPr>
          <p:cNvPr id="4168" name="Tekstiruutu 5"/>
          <p:cNvSpPr txBox="1">
            <a:spLocks noChangeArrowheads="1"/>
          </p:cNvSpPr>
          <p:nvPr/>
        </p:nvSpPr>
        <p:spPr bwMode="auto">
          <a:xfrm>
            <a:off x="272658" y="30005"/>
            <a:ext cx="4019421" cy="30777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i-FI" altLang="en-US" sz="1400" b="1" spc="236" dirty="0">
                <a:solidFill>
                  <a:prstClr val="black"/>
                </a:solidFill>
                <a:latin typeface="Arial Narrow" pitchFamily="34" charset="0"/>
              </a:rPr>
              <a:t>APOTTI </a:t>
            </a:r>
            <a:r>
              <a:rPr lang="fi-FI" altLang="en-US" sz="1400" b="1" spc="236" dirty="0" err="1">
                <a:solidFill>
                  <a:prstClr val="black"/>
                </a:solidFill>
                <a:latin typeface="Arial Narrow" pitchFamily="34" charset="0"/>
              </a:rPr>
              <a:t>Toiminnallisuuskartta</a:t>
            </a:r>
            <a:r>
              <a:rPr lang="fi-FI" altLang="en-US" sz="1400" b="1" spc="236" dirty="0">
                <a:solidFill>
                  <a:prstClr val="black"/>
                </a:solidFill>
                <a:latin typeface="Arial Narrow" pitchFamily="34" charset="0"/>
              </a:rPr>
              <a:t> sivu1</a:t>
            </a:r>
            <a:endParaRPr lang="fi-FI" altLang="en-US" sz="1400" spc="236" dirty="0">
              <a:solidFill>
                <a:prstClr val="black"/>
              </a:solidFill>
              <a:latin typeface="Arial Narrow" pitchFamily="34" charset="0"/>
            </a:endParaRPr>
          </a:p>
        </p:txBody>
      </p:sp>
      <p:sp>
        <p:nvSpPr>
          <p:cNvPr id="170" name="Rounded Rectangle 143"/>
          <p:cNvSpPr/>
          <p:nvPr/>
        </p:nvSpPr>
        <p:spPr bwMode="auto">
          <a:xfrm>
            <a:off x="6744434" y="5280881"/>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11.02 </a:t>
            </a:r>
          </a:p>
          <a:p>
            <a:pPr algn="ctr" fontAlgn="auto">
              <a:lnSpc>
                <a:spcPct val="80000"/>
              </a:lnSpc>
              <a:spcBef>
                <a:spcPts val="0"/>
              </a:spcBef>
              <a:spcAft>
                <a:spcPts val="0"/>
              </a:spcAft>
              <a:defRPr/>
            </a:pPr>
            <a:r>
              <a:rPr lang="fi-FI" sz="788" dirty="0" err="1">
                <a:solidFill>
                  <a:prstClr val="black"/>
                </a:solidFill>
                <a:latin typeface="Arial Narrow" panose="020B0606020202030204" pitchFamily="34" charset="0"/>
              </a:rPr>
              <a:t>Mobiili-</a:t>
            </a:r>
            <a:endParaRPr lang="fi-FI" sz="788" dirty="0">
              <a:solidFill>
                <a:prstClr val="black"/>
              </a:solidFill>
              <a:latin typeface="Arial Narrow" panose="020B0606020202030204" pitchFamily="34" charset="0"/>
            </a:endParaRP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käyttö</a:t>
            </a:r>
          </a:p>
        </p:txBody>
      </p:sp>
      <p:sp>
        <p:nvSpPr>
          <p:cNvPr id="171" name="Rounded Rectangle 148"/>
          <p:cNvSpPr/>
          <p:nvPr/>
        </p:nvSpPr>
        <p:spPr bwMode="auto">
          <a:xfrm>
            <a:off x="7423297" y="5280881"/>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11.08 Järjestelmän opasteet</a:t>
            </a:r>
          </a:p>
        </p:txBody>
      </p:sp>
      <p:sp>
        <p:nvSpPr>
          <p:cNvPr id="175" name="Rounded Rectangle 56"/>
          <p:cNvSpPr/>
          <p:nvPr/>
        </p:nvSpPr>
        <p:spPr bwMode="auto">
          <a:xfrm>
            <a:off x="8104661" y="4837058"/>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11.13 Telekonsultointi ja etähoito</a:t>
            </a:r>
          </a:p>
        </p:txBody>
      </p:sp>
      <p:sp>
        <p:nvSpPr>
          <p:cNvPr id="176" name="Rounded Rectangle 109"/>
          <p:cNvSpPr/>
          <p:nvPr/>
        </p:nvSpPr>
        <p:spPr bwMode="auto">
          <a:xfrm>
            <a:off x="6744434" y="4837058"/>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11.01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Raportti-generaattori</a:t>
            </a:r>
          </a:p>
        </p:txBody>
      </p:sp>
      <p:sp>
        <p:nvSpPr>
          <p:cNvPr id="177" name="Rounded Rectangle 109"/>
          <p:cNvSpPr/>
          <p:nvPr/>
        </p:nvSpPr>
        <p:spPr bwMode="auto">
          <a:xfrm>
            <a:off x="7423297" y="4837058"/>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11.07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Lomake- generaattori</a:t>
            </a:r>
          </a:p>
        </p:txBody>
      </p:sp>
      <p:sp>
        <p:nvSpPr>
          <p:cNvPr id="179" name="Rounded Rectangle 108"/>
          <p:cNvSpPr/>
          <p:nvPr/>
        </p:nvSpPr>
        <p:spPr bwMode="auto">
          <a:xfrm>
            <a:off x="8104661" y="6616104"/>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11.17 Sääntömoottori</a:t>
            </a:r>
          </a:p>
        </p:txBody>
      </p:sp>
      <p:sp>
        <p:nvSpPr>
          <p:cNvPr id="180" name="Rounded Rectangle 123"/>
          <p:cNvSpPr/>
          <p:nvPr/>
        </p:nvSpPr>
        <p:spPr bwMode="auto">
          <a:xfrm>
            <a:off x="7423298" y="7069931"/>
            <a:ext cx="651358"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11.18 Tietovarasto</a:t>
            </a:r>
          </a:p>
        </p:txBody>
      </p:sp>
      <p:sp>
        <p:nvSpPr>
          <p:cNvPr id="181" name="Rounded Rectangle 143"/>
          <p:cNvSpPr/>
          <p:nvPr/>
        </p:nvSpPr>
        <p:spPr bwMode="auto">
          <a:xfrm>
            <a:off x="6744434" y="5725956"/>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11.03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Koodistot ja luokitukset</a:t>
            </a:r>
          </a:p>
        </p:txBody>
      </p:sp>
      <p:sp>
        <p:nvSpPr>
          <p:cNvPr id="186" name="Rounded Rectangle 56"/>
          <p:cNvSpPr/>
          <p:nvPr/>
        </p:nvSpPr>
        <p:spPr bwMode="auto">
          <a:xfrm>
            <a:off x="8104661" y="5280881"/>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11.14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Arkistointi</a:t>
            </a:r>
          </a:p>
        </p:txBody>
      </p:sp>
      <p:sp>
        <p:nvSpPr>
          <p:cNvPr id="213" name="Rounded Rectangle 123"/>
          <p:cNvSpPr/>
          <p:nvPr/>
        </p:nvSpPr>
        <p:spPr bwMode="auto">
          <a:xfrm>
            <a:off x="8784774" y="4837058"/>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11.19 Integraatiot</a:t>
            </a:r>
          </a:p>
        </p:txBody>
      </p:sp>
      <p:sp>
        <p:nvSpPr>
          <p:cNvPr id="214" name="Rounded Rectangle 143"/>
          <p:cNvSpPr/>
          <p:nvPr/>
        </p:nvSpPr>
        <p:spPr bwMode="auto">
          <a:xfrm>
            <a:off x="6744434" y="6172281"/>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11.04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Rajapinnat</a:t>
            </a:r>
          </a:p>
        </p:txBody>
      </p:sp>
      <p:sp>
        <p:nvSpPr>
          <p:cNvPr id="215" name="Rounded Rectangle 148"/>
          <p:cNvSpPr/>
          <p:nvPr/>
        </p:nvSpPr>
        <p:spPr bwMode="auto">
          <a:xfrm>
            <a:off x="7422722" y="5735957"/>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11.10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Tietokanta</a:t>
            </a:r>
          </a:p>
        </p:txBody>
      </p:sp>
      <p:sp>
        <p:nvSpPr>
          <p:cNvPr id="224" name="Rounded Rectangle 56"/>
          <p:cNvSpPr/>
          <p:nvPr/>
        </p:nvSpPr>
        <p:spPr bwMode="auto">
          <a:xfrm>
            <a:off x="8104661" y="5725956"/>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11.15 Varmistukset</a:t>
            </a:r>
          </a:p>
        </p:txBody>
      </p:sp>
      <p:sp>
        <p:nvSpPr>
          <p:cNvPr id="227" name="Rounded Rectangle 123"/>
          <p:cNvSpPr/>
          <p:nvPr/>
        </p:nvSpPr>
        <p:spPr bwMode="auto">
          <a:xfrm>
            <a:off x="8784774" y="5280881"/>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11.20 Sanomanvälitys</a:t>
            </a:r>
          </a:p>
        </p:txBody>
      </p:sp>
      <p:sp>
        <p:nvSpPr>
          <p:cNvPr id="228" name="Rounded Rectangle 108"/>
          <p:cNvSpPr/>
          <p:nvPr/>
        </p:nvSpPr>
        <p:spPr bwMode="auto">
          <a:xfrm>
            <a:off x="8784774" y="5725956"/>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11.21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Hakukone (hakumoottori)</a:t>
            </a:r>
          </a:p>
        </p:txBody>
      </p:sp>
      <p:sp>
        <p:nvSpPr>
          <p:cNvPr id="229" name="Rounded Rectangle 123"/>
          <p:cNvSpPr/>
          <p:nvPr/>
        </p:nvSpPr>
        <p:spPr bwMode="auto">
          <a:xfrm>
            <a:off x="6744434" y="7069931"/>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11.06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Sanastot </a:t>
            </a:r>
          </a:p>
        </p:txBody>
      </p:sp>
      <p:sp>
        <p:nvSpPr>
          <p:cNvPr id="233" name="Rounded Rectangle 143"/>
          <p:cNvSpPr/>
          <p:nvPr/>
        </p:nvSpPr>
        <p:spPr bwMode="auto">
          <a:xfrm>
            <a:off x="6744434" y="6616104"/>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11.05 Viestijärjestelmä</a:t>
            </a:r>
          </a:p>
        </p:txBody>
      </p:sp>
      <p:sp>
        <p:nvSpPr>
          <p:cNvPr id="234" name="Rounded Rectangle 148"/>
          <p:cNvSpPr/>
          <p:nvPr/>
        </p:nvSpPr>
        <p:spPr bwMode="auto">
          <a:xfrm>
            <a:off x="7432181" y="6189784"/>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11.11 Lokitietokannat</a:t>
            </a:r>
          </a:p>
        </p:txBody>
      </p:sp>
      <p:sp>
        <p:nvSpPr>
          <p:cNvPr id="235" name="Rounded Rectangle 148"/>
          <p:cNvSpPr/>
          <p:nvPr/>
        </p:nvSpPr>
        <p:spPr bwMode="auto">
          <a:xfrm>
            <a:off x="8104661" y="6172281"/>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11.16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Käyttäjien hallinta</a:t>
            </a:r>
          </a:p>
        </p:txBody>
      </p:sp>
      <p:sp>
        <p:nvSpPr>
          <p:cNvPr id="247" name="Rounded Rectangle 84"/>
          <p:cNvSpPr/>
          <p:nvPr/>
        </p:nvSpPr>
        <p:spPr bwMode="auto">
          <a:xfrm>
            <a:off x="5325587" y="57173"/>
            <a:ext cx="307551" cy="210203"/>
          </a:xfrm>
          <a:prstGeom prst="roundRect">
            <a:avLst/>
          </a:prstGeom>
          <a:solidFill>
            <a:schemeClr val="accent1">
              <a:alpha val="6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endParaRPr lang="fi-FI" sz="788" dirty="0">
              <a:solidFill>
                <a:prstClr val="black"/>
              </a:solidFill>
              <a:latin typeface="Arial Narrow" panose="020B0606020202030204" pitchFamily="34" charset="0"/>
            </a:endParaRPr>
          </a:p>
        </p:txBody>
      </p:sp>
      <p:sp>
        <p:nvSpPr>
          <p:cNvPr id="258" name="Rounded Rectangle 69"/>
          <p:cNvSpPr/>
          <p:nvPr/>
        </p:nvSpPr>
        <p:spPr bwMode="auto">
          <a:xfrm>
            <a:off x="5307784" y="7058829"/>
            <a:ext cx="652609" cy="425071"/>
          </a:xfrm>
          <a:prstGeom prst="roundRect">
            <a:avLst/>
          </a:prstGeom>
          <a:solidFill>
            <a:schemeClr val="accent1">
              <a:alpha val="60000"/>
            </a:scheme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10.34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Talous- ja velkaneuvonta</a:t>
            </a:r>
          </a:p>
        </p:txBody>
      </p:sp>
      <p:sp>
        <p:nvSpPr>
          <p:cNvPr id="259" name="Rounded Rectangle 89"/>
          <p:cNvSpPr/>
          <p:nvPr/>
        </p:nvSpPr>
        <p:spPr bwMode="auto">
          <a:xfrm>
            <a:off x="4627777" y="4394456"/>
            <a:ext cx="651358" cy="425071"/>
          </a:xfrm>
          <a:prstGeom prst="roundRect">
            <a:avLst/>
          </a:prstGeom>
          <a:solidFill>
            <a:schemeClr val="accent1">
              <a:alpha val="6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10.22 Lastensuojelu</a:t>
            </a:r>
          </a:p>
        </p:txBody>
      </p:sp>
      <p:sp>
        <p:nvSpPr>
          <p:cNvPr id="260" name="Rounded Rectangle 157"/>
          <p:cNvSpPr/>
          <p:nvPr/>
        </p:nvSpPr>
        <p:spPr bwMode="auto">
          <a:xfrm>
            <a:off x="2592491" y="5725956"/>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10.04 </a:t>
            </a:r>
          </a:p>
          <a:p>
            <a:pPr algn="ctr" fontAlgn="auto">
              <a:lnSpc>
                <a:spcPct val="80000"/>
              </a:lnSpc>
              <a:spcBef>
                <a:spcPts val="0"/>
              </a:spcBef>
              <a:spcAft>
                <a:spcPts val="0"/>
              </a:spcAft>
              <a:defRPr/>
            </a:pPr>
            <a:r>
              <a:rPr lang="fi-FI" sz="788" dirty="0" err="1">
                <a:solidFill>
                  <a:prstClr val="black"/>
                </a:solidFill>
                <a:latin typeface="Arial Narrow" panose="020B0606020202030204" pitchFamily="34" charset="0"/>
              </a:rPr>
              <a:t>Vammais</a:t>
            </a:r>
            <a:r>
              <a:rPr lang="fi-FI" sz="788" dirty="0">
                <a:solidFill>
                  <a:prstClr val="black"/>
                </a:solidFill>
                <a:latin typeface="Arial Narrow" panose="020B0606020202030204" pitchFamily="34" charset="0"/>
              </a:rPr>
              <a:t>-palvelut</a:t>
            </a:r>
          </a:p>
        </p:txBody>
      </p:sp>
      <p:sp>
        <p:nvSpPr>
          <p:cNvPr id="261" name="Rounded Rectangle 102"/>
          <p:cNvSpPr/>
          <p:nvPr/>
        </p:nvSpPr>
        <p:spPr bwMode="auto">
          <a:xfrm>
            <a:off x="5299607" y="4832601"/>
            <a:ext cx="651358" cy="425071"/>
          </a:xfrm>
          <a:prstGeom prst="roundRect">
            <a:avLst/>
          </a:prstGeom>
          <a:solidFill>
            <a:schemeClr val="accent1">
              <a:alpha val="6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10.29 </a:t>
            </a:r>
          </a:p>
          <a:p>
            <a:pPr algn="ctr" fontAlgn="auto">
              <a:lnSpc>
                <a:spcPct val="80000"/>
              </a:lnSpc>
              <a:spcBef>
                <a:spcPts val="0"/>
              </a:spcBef>
              <a:spcAft>
                <a:spcPts val="0"/>
              </a:spcAft>
              <a:defRPr/>
            </a:pPr>
            <a:r>
              <a:rPr lang="fi-FI" sz="788" dirty="0" err="1">
                <a:solidFill>
                  <a:prstClr val="black"/>
                </a:solidFill>
                <a:latin typeface="Arial Narrow" panose="020B0606020202030204" pitchFamily="34" charset="0"/>
              </a:rPr>
              <a:t>Sosiaali</a:t>
            </a:r>
            <a:r>
              <a:rPr lang="fi-FI" sz="788" dirty="0">
                <a:solidFill>
                  <a:prstClr val="black"/>
                </a:solidFill>
                <a:latin typeface="Arial Narrow" panose="020B0606020202030204" pitchFamily="34" charset="0"/>
              </a:rPr>
              <a:t>-päivystys</a:t>
            </a:r>
          </a:p>
        </p:txBody>
      </p:sp>
      <p:sp>
        <p:nvSpPr>
          <p:cNvPr id="262" name="Rounded Rectangle 29"/>
          <p:cNvSpPr/>
          <p:nvPr/>
        </p:nvSpPr>
        <p:spPr bwMode="auto">
          <a:xfrm>
            <a:off x="2599992" y="5280881"/>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10.03 Ikääntyneiden palvelut </a:t>
            </a:r>
          </a:p>
        </p:txBody>
      </p:sp>
      <p:sp>
        <p:nvSpPr>
          <p:cNvPr id="263" name="Rounded Rectangle 84"/>
          <p:cNvSpPr/>
          <p:nvPr/>
        </p:nvSpPr>
        <p:spPr bwMode="auto">
          <a:xfrm>
            <a:off x="4628959" y="6623829"/>
            <a:ext cx="651358" cy="425071"/>
          </a:xfrm>
          <a:prstGeom prst="roundRect">
            <a:avLst/>
          </a:prstGeom>
          <a:solidFill>
            <a:schemeClr val="accent1">
              <a:alpha val="6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10.27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Isyyden selvittäminen</a:t>
            </a:r>
          </a:p>
        </p:txBody>
      </p:sp>
      <p:sp>
        <p:nvSpPr>
          <p:cNvPr id="267" name="Rounded Rectangle 69"/>
          <p:cNvSpPr/>
          <p:nvPr/>
        </p:nvSpPr>
        <p:spPr bwMode="auto">
          <a:xfrm>
            <a:off x="5299607" y="5742753"/>
            <a:ext cx="652609" cy="425071"/>
          </a:xfrm>
          <a:prstGeom prst="roundRect">
            <a:avLst/>
          </a:prstGeom>
          <a:solidFill>
            <a:schemeClr val="accent1">
              <a:alpha val="60000"/>
            </a:scheme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10.31 Toimeentulo-</a:t>
            </a:r>
            <a:br>
              <a:rPr lang="fi-FI" sz="788" dirty="0">
                <a:solidFill>
                  <a:prstClr val="black"/>
                </a:solidFill>
                <a:latin typeface="Arial Narrow" panose="020B0606020202030204" pitchFamily="34" charset="0"/>
              </a:rPr>
            </a:br>
            <a:r>
              <a:rPr lang="fi-FI" sz="788" dirty="0">
                <a:solidFill>
                  <a:prstClr val="black"/>
                </a:solidFill>
                <a:latin typeface="Arial Narrow" panose="020B0606020202030204" pitchFamily="34" charset="0"/>
              </a:rPr>
              <a:t>tuki</a:t>
            </a:r>
          </a:p>
        </p:txBody>
      </p:sp>
      <p:sp>
        <p:nvSpPr>
          <p:cNvPr id="268" name="Rounded Rectangle 104"/>
          <p:cNvSpPr/>
          <p:nvPr/>
        </p:nvSpPr>
        <p:spPr bwMode="auto">
          <a:xfrm>
            <a:off x="4627777" y="4840780"/>
            <a:ext cx="651358" cy="425071"/>
          </a:xfrm>
          <a:prstGeom prst="roundRect">
            <a:avLst/>
          </a:prstGeom>
          <a:solidFill>
            <a:schemeClr val="accent1">
              <a:alpha val="6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10.23 Lapsen elatus-avun vahvistaminen</a:t>
            </a:r>
          </a:p>
        </p:txBody>
      </p:sp>
      <p:sp>
        <p:nvSpPr>
          <p:cNvPr id="269" name="Rounded Rectangle 104"/>
          <p:cNvSpPr/>
          <p:nvPr/>
        </p:nvSpPr>
        <p:spPr bwMode="auto">
          <a:xfrm>
            <a:off x="2588740" y="6624179"/>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10.06 Päihdehuolto</a:t>
            </a:r>
          </a:p>
        </p:txBody>
      </p:sp>
      <p:sp>
        <p:nvSpPr>
          <p:cNvPr id="271" name="Rounded Rectangle 69"/>
          <p:cNvSpPr/>
          <p:nvPr/>
        </p:nvSpPr>
        <p:spPr bwMode="auto">
          <a:xfrm>
            <a:off x="5965049" y="4830644"/>
            <a:ext cx="652609" cy="425071"/>
          </a:xfrm>
          <a:prstGeom prst="roundRect">
            <a:avLst/>
          </a:prstGeom>
          <a:solidFill>
            <a:schemeClr val="accent1">
              <a:alpha val="60000"/>
            </a:scheme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10.35 Sosiaalinen luototus</a:t>
            </a:r>
          </a:p>
        </p:txBody>
      </p:sp>
      <p:sp>
        <p:nvSpPr>
          <p:cNvPr id="272" name="Rounded Rectangle 69"/>
          <p:cNvSpPr/>
          <p:nvPr/>
        </p:nvSpPr>
        <p:spPr bwMode="auto">
          <a:xfrm>
            <a:off x="4634556" y="7067056"/>
            <a:ext cx="651358" cy="425071"/>
          </a:xfrm>
          <a:prstGeom prst="roundRect">
            <a:avLst/>
          </a:prstGeom>
          <a:solidFill>
            <a:schemeClr val="accent1">
              <a:alpha val="60000"/>
            </a:scheme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10.28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Adoptio-neuvonta</a:t>
            </a:r>
          </a:p>
        </p:txBody>
      </p:sp>
      <p:sp>
        <p:nvSpPr>
          <p:cNvPr id="274" name="Rounded Rectangle 104"/>
          <p:cNvSpPr/>
          <p:nvPr/>
        </p:nvSpPr>
        <p:spPr bwMode="auto">
          <a:xfrm>
            <a:off x="4627777" y="5284604"/>
            <a:ext cx="651358" cy="425071"/>
          </a:xfrm>
          <a:prstGeom prst="roundRect">
            <a:avLst/>
          </a:prstGeom>
          <a:solidFill>
            <a:schemeClr val="accent1">
              <a:alpha val="60000"/>
            </a:scheme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10.24 Lapsen huollon ja </a:t>
            </a:r>
            <a:r>
              <a:rPr lang="fi-FI" sz="788" dirty="0" err="1">
                <a:solidFill>
                  <a:prstClr val="black"/>
                </a:solidFill>
                <a:latin typeface="Arial Narrow" panose="020B0606020202030204" pitchFamily="34" charset="0"/>
              </a:rPr>
              <a:t>tapaamisoikeu-den</a:t>
            </a:r>
            <a:r>
              <a:rPr lang="fi-FI" sz="788" dirty="0">
                <a:solidFill>
                  <a:prstClr val="black"/>
                </a:solidFill>
                <a:latin typeface="Arial Narrow" panose="020B0606020202030204" pitchFamily="34" charset="0"/>
              </a:rPr>
              <a:t> turvaaminen</a:t>
            </a:r>
          </a:p>
        </p:txBody>
      </p:sp>
      <p:sp>
        <p:nvSpPr>
          <p:cNvPr id="275" name="Rounded Rectangle 69"/>
          <p:cNvSpPr/>
          <p:nvPr/>
        </p:nvSpPr>
        <p:spPr bwMode="auto">
          <a:xfrm>
            <a:off x="2592491" y="6172281"/>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10.05 Kehitysvamma-huolto</a:t>
            </a:r>
          </a:p>
        </p:txBody>
      </p:sp>
      <p:sp>
        <p:nvSpPr>
          <p:cNvPr id="276" name="Rounded Rectangle 69"/>
          <p:cNvSpPr/>
          <p:nvPr/>
        </p:nvSpPr>
        <p:spPr bwMode="auto">
          <a:xfrm>
            <a:off x="4637930" y="6182755"/>
            <a:ext cx="640724" cy="420549"/>
          </a:xfrm>
          <a:prstGeom prst="roundRect">
            <a:avLst/>
          </a:prstGeom>
          <a:solidFill>
            <a:schemeClr val="accent1">
              <a:alpha val="6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10.26 Perheasioiden sovittelu</a:t>
            </a:r>
          </a:p>
        </p:txBody>
      </p:sp>
      <p:sp>
        <p:nvSpPr>
          <p:cNvPr id="304" name="Rounded Rectangle 76"/>
          <p:cNvSpPr/>
          <p:nvPr/>
        </p:nvSpPr>
        <p:spPr bwMode="auto">
          <a:xfrm>
            <a:off x="4782817" y="57173"/>
            <a:ext cx="291338" cy="210203"/>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endParaRPr lang="fi-FI" sz="788" dirty="0">
              <a:solidFill>
                <a:prstClr val="black"/>
              </a:solidFill>
              <a:latin typeface="Arial Narrow" panose="020B0606020202030204" pitchFamily="34" charset="0"/>
            </a:endParaRPr>
          </a:p>
        </p:txBody>
      </p:sp>
      <p:sp>
        <p:nvSpPr>
          <p:cNvPr id="83" name="Rounded Rectangle 8"/>
          <p:cNvSpPr/>
          <p:nvPr/>
        </p:nvSpPr>
        <p:spPr bwMode="auto">
          <a:xfrm>
            <a:off x="2612494" y="2447909"/>
            <a:ext cx="1397733" cy="1625271"/>
          </a:xfrm>
          <a:prstGeom prst="rect">
            <a:avLst/>
          </a:prstGeom>
          <a:no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28351" tIns="28351" rIns="28351" bIns="0"/>
          <a:lstStyle/>
          <a:p>
            <a:pPr fontAlgn="auto">
              <a:lnSpc>
                <a:spcPct val="80000"/>
              </a:lnSpc>
              <a:spcBef>
                <a:spcPts val="0"/>
              </a:spcBef>
              <a:spcAft>
                <a:spcPts val="0"/>
              </a:spcAft>
              <a:defRPr/>
            </a:pPr>
            <a:r>
              <a:rPr lang="fi-FI" sz="1103" b="1" dirty="0">
                <a:solidFill>
                  <a:prstClr val="black"/>
                </a:solidFill>
                <a:latin typeface="Arial Narrow" panose="020B0606020202030204" pitchFamily="34" charset="0"/>
              </a:rPr>
              <a:t>04. Työnhallinta</a:t>
            </a:r>
          </a:p>
        </p:txBody>
      </p:sp>
      <p:sp>
        <p:nvSpPr>
          <p:cNvPr id="70" name="Rounded Rectangle 8"/>
          <p:cNvSpPr/>
          <p:nvPr/>
        </p:nvSpPr>
        <p:spPr bwMode="auto">
          <a:xfrm>
            <a:off x="4101492" y="2447909"/>
            <a:ext cx="1447742" cy="1625271"/>
          </a:xfrm>
          <a:prstGeom prst="rect">
            <a:avLst/>
          </a:prstGeom>
          <a:no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28351" tIns="28351" rIns="28351" bIns="0"/>
          <a:lstStyle/>
          <a:p>
            <a:pPr fontAlgn="auto">
              <a:lnSpc>
                <a:spcPct val="80000"/>
              </a:lnSpc>
              <a:spcBef>
                <a:spcPts val="0"/>
              </a:spcBef>
              <a:spcAft>
                <a:spcPts val="0"/>
              </a:spcAft>
              <a:defRPr/>
            </a:pPr>
            <a:r>
              <a:rPr lang="fi-FI" sz="1103" b="1" dirty="0">
                <a:solidFill>
                  <a:prstClr val="black"/>
                </a:solidFill>
                <a:latin typeface="Arial Narrow" panose="020B0606020202030204" pitchFamily="34" charset="0"/>
              </a:rPr>
              <a:t>05. Tietosuoja</a:t>
            </a:r>
          </a:p>
        </p:txBody>
      </p:sp>
      <p:sp>
        <p:nvSpPr>
          <p:cNvPr id="96" name="Rounded Rectangle 8"/>
          <p:cNvSpPr/>
          <p:nvPr/>
        </p:nvSpPr>
        <p:spPr bwMode="auto">
          <a:xfrm>
            <a:off x="7845868" y="2447908"/>
            <a:ext cx="1433989" cy="2070346"/>
          </a:xfrm>
          <a:prstGeom prst="rect">
            <a:avLst/>
          </a:prstGeom>
          <a:no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28351" tIns="28351" rIns="28351" bIns="0"/>
          <a:lstStyle/>
          <a:p>
            <a:pPr fontAlgn="auto">
              <a:lnSpc>
                <a:spcPct val="80000"/>
              </a:lnSpc>
              <a:spcBef>
                <a:spcPts val="0"/>
              </a:spcBef>
              <a:spcAft>
                <a:spcPts val="0"/>
              </a:spcAft>
              <a:defRPr/>
            </a:pPr>
            <a:r>
              <a:rPr lang="fi-FI" sz="1103" b="1" dirty="0">
                <a:solidFill>
                  <a:prstClr val="black"/>
                </a:solidFill>
                <a:latin typeface="Arial Narrow" panose="020B0606020202030204" pitchFamily="34" charset="0"/>
              </a:rPr>
              <a:t>07. Tiedon syöttö</a:t>
            </a:r>
          </a:p>
        </p:txBody>
      </p:sp>
      <p:sp>
        <p:nvSpPr>
          <p:cNvPr id="207" name="Rounded Rectangle 8"/>
          <p:cNvSpPr/>
          <p:nvPr/>
        </p:nvSpPr>
        <p:spPr bwMode="auto">
          <a:xfrm>
            <a:off x="5641750" y="2447908"/>
            <a:ext cx="2112853" cy="2070346"/>
          </a:xfrm>
          <a:prstGeom prst="rect">
            <a:avLst/>
          </a:prstGeom>
          <a:no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28351" tIns="28351" rIns="28351" bIns="0"/>
          <a:lstStyle/>
          <a:p>
            <a:pPr fontAlgn="auto">
              <a:lnSpc>
                <a:spcPct val="80000"/>
              </a:lnSpc>
              <a:spcBef>
                <a:spcPts val="0"/>
              </a:spcBef>
              <a:spcAft>
                <a:spcPts val="0"/>
              </a:spcAft>
              <a:defRPr/>
            </a:pPr>
            <a:r>
              <a:rPr lang="fi-FI" sz="1103" b="1" dirty="0">
                <a:solidFill>
                  <a:prstClr val="black"/>
                </a:solidFill>
                <a:latin typeface="Arial Narrow" panose="020B0606020202030204" pitchFamily="34" charset="0"/>
              </a:rPr>
              <a:t>06. Asiakas-/potilasportaali</a:t>
            </a:r>
          </a:p>
        </p:txBody>
      </p:sp>
      <p:sp>
        <p:nvSpPr>
          <p:cNvPr id="317" name="Rounded Rectangle 143"/>
          <p:cNvSpPr/>
          <p:nvPr/>
        </p:nvSpPr>
        <p:spPr bwMode="auto">
          <a:xfrm>
            <a:off x="9578689" y="3055382"/>
            <a:ext cx="651359" cy="425071"/>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08.01 Lääkintälaite-yhteys</a:t>
            </a:r>
          </a:p>
        </p:txBody>
      </p:sp>
      <p:sp>
        <p:nvSpPr>
          <p:cNvPr id="318" name="Rounded Rectangle 148"/>
          <p:cNvSpPr/>
          <p:nvPr/>
        </p:nvSpPr>
        <p:spPr bwMode="auto">
          <a:xfrm>
            <a:off x="9578689" y="3940708"/>
            <a:ext cx="651359" cy="425071"/>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08.03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Biosignaalit</a:t>
            </a:r>
          </a:p>
        </p:txBody>
      </p:sp>
      <p:sp>
        <p:nvSpPr>
          <p:cNvPr id="320" name="Rounded Rectangle 56"/>
          <p:cNvSpPr/>
          <p:nvPr/>
        </p:nvSpPr>
        <p:spPr bwMode="auto">
          <a:xfrm>
            <a:off x="9578689" y="4389262"/>
            <a:ext cx="651220" cy="425071"/>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08.04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Analytiikka</a:t>
            </a:r>
          </a:p>
        </p:txBody>
      </p:sp>
      <p:sp>
        <p:nvSpPr>
          <p:cNvPr id="321" name="Rounded Rectangle 25"/>
          <p:cNvSpPr/>
          <p:nvPr/>
        </p:nvSpPr>
        <p:spPr bwMode="auto">
          <a:xfrm>
            <a:off x="1157528" y="4823619"/>
            <a:ext cx="652609" cy="425071"/>
          </a:xfrm>
          <a:prstGeom prst="roundRect">
            <a:avLst/>
          </a:prstGeom>
          <a:solidFill>
            <a:schemeClr val="accent2">
              <a:lumMod val="20000"/>
              <a:lumOff val="80000"/>
            </a:scheme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09.11 Laboratoriot</a:t>
            </a:r>
          </a:p>
        </p:txBody>
      </p:sp>
      <p:sp>
        <p:nvSpPr>
          <p:cNvPr id="322" name="Rounded Rectangle 26"/>
          <p:cNvSpPr/>
          <p:nvPr/>
        </p:nvSpPr>
        <p:spPr bwMode="auto">
          <a:xfrm>
            <a:off x="5972562" y="6610047"/>
            <a:ext cx="652609" cy="425071"/>
          </a:xfrm>
          <a:prstGeom prst="roundRect">
            <a:avLst/>
          </a:prstGeom>
          <a:solidFill>
            <a:srgbClr val="92D050">
              <a:alpha val="60000"/>
            </a:srgb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10.40</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Kuvantaminen</a:t>
            </a:r>
          </a:p>
        </p:txBody>
      </p:sp>
      <p:sp>
        <p:nvSpPr>
          <p:cNvPr id="324" name="Rounded Rectangle 84"/>
          <p:cNvSpPr/>
          <p:nvPr/>
        </p:nvSpPr>
        <p:spPr bwMode="auto">
          <a:xfrm>
            <a:off x="1153533" y="5710954"/>
            <a:ext cx="662693" cy="440073"/>
          </a:xfrm>
          <a:prstGeom prst="roundRect">
            <a:avLst/>
          </a:prstGeom>
          <a:solidFill>
            <a:srgbClr val="00B0F0">
              <a:alpha val="60000"/>
            </a:srgb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09.14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Lääkehuolto</a:t>
            </a:r>
          </a:p>
        </p:txBody>
      </p:sp>
      <p:sp>
        <p:nvSpPr>
          <p:cNvPr id="325" name="Rounded Rectangle 26"/>
          <p:cNvSpPr/>
          <p:nvPr/>
        </p:nvSpPr>
        <p:spPr bwMode="auto">
          <a:xfrm>
            <a:off x="1158821" y="5261479"/>
            <a:ext cx="652609" cy="425071"/>
          </a:xfrm>
          <a:prstGeom prst="roundRect">
            <a:avLst/>
          </a:prstGeom>
          <a:solidFill>
            <a:schemeClr val="accent2">
              <a:lumMod val="20000"/>
              <a:lumOff val="80000"/>
            </a:schemeClr>
          </a:solidFill>
          <a:ln w="38100">
            <a:solidFill>
              <a:schemeClr val="tx1"/>
            </a:solidFill>
            <a:prstDash val="soli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09.13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PACS</a:t>
            </a:r>
          </a:p>
        </p:txBody>
      </p:sp>
      <p:sp>
        <p:nvSpPr>
          <p:cNvPr id="326" name="Rounded Rectangle 69"/>
          <p:cNvSpPr/>
          <p:nvPr/>
        </p:nvSpPr>
        <p:spPr bwMode="auto">
          <a:xfrm>
            <a:off x="1141020" y="6617808"/>
            <a:ext cx="651358" cy="425071"/>
          </a:xfrm>
          <a:prstGeom prst="roundRect">
            <a:avLst/>
          </a:prstGeom>
          <a:solidFill>
            <a:schemeClr val="accent2">
              <a:lumMod val="20000"/>
              <a:lumOff val="80000"/>
            </a:scheme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09.16 Hoitotarvike-jakelu</a:t>
            </a:r>
          </a:p>
        </p:txBody>
      </p:sp>
      <p:sp>
        <p:nvSpPr>
          <p:cNvPr id="329" name="Rounded Rectangle 69"/>
          <p:cNvSpPr/>
          <p:nvPr/>
        </p:nvSpPr>
        <p:spPr bwMode="auto">
          <a:xfrm>
            <a:off x="1147095" y="6172031"/>
            <a:ext cx="651358" cy="425071"/>
          </a:xfrm>
          <a:prstGeom prst="roundRect">
            <a:avLst/>
          </a:prstGeom>
          <a:solidFill>
            <a:schemeClr val="accent2">
              <a:lumMod val="20000"/>
              <a:lumOff val="80000"/>
            </a:scheme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09.15 Potilassiirrot</a:t>
            </a:r>
          </a:p>
        </p:txBody>
      </p:sp>
      <p:sp>
        <p:nvSpPr>
          <p:cNvPr id="332" name="Rounded Rectangle 29"/>
          <p:cNvSpPr/>
          <p:nvPr/>
        </p:nvSpPr>
        <p:spPr bwMode="auto">
          <a:xfrm>
            <a:off x="1837770" y="4832062"/>
            <a:ext cx="651358" cy="425071"/>
          </a:xfrm>
          <a:prstGeom prst="roundRect">
            <a:avLst/>
          </a:prstGeom>
          <a:solidFill>
            <a:schemeClr val="accent2">
              <a:lumMod val="20000"/>
              <a:lumOff val="80000"/>
            </a:scheme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09.18 Ravitsemus-keskus</a:t>
            </a:r>
          </a:p>
        </p:txBody>
      </p:sp>
      <p:sp>
        <p:nvSpPr>
          <p:cNvPr id="337" name="Rounded Rectangle 30"/>
          <p:cNvSpPr/>
          <p:nvPr/>
        </p:nvSpPr>
        <p:spPr bwMode="auto">
          <a:xfrm>
            <a:off x="3955316" y="6178233"/>
            <a:ext cx="651359" cy="425071"/>
          </a:xfrm>
          <a:prstGeom prst="roundRect">
            <a:avLst/>
          </a:prstGeom>
          <a:solidFill>
            <a:schemeClr val="accent2">
              <a:lumMod val="20000"/>
              <a:lumOff val="80000"/>
              <a:alpha val="60000"/>
            </a:scheme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endParaRPr lang="fi-FI" sz="788" dirty="0">
              <a:solidFill>
                <a:prstClr val="black"/>
              </a:solidFill>
              <a:latin typeface="Arial Narrow" panose="020B0606020202030204" pitchFamily="34" charset="0"/>
            </a:endParaRP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10.19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Kuntoutus</a:t>
            </a:r>
          </a:p>
          <a:p>
            <a:pPr algn="ctr" fontAlgn="auto">
              <a:lnSpc>
                <a:spcPct val="80000"/>
              </a:lnSpc>
              <a:spcBef>
                <a:spcPts val="0"/>
              </a:spcBef>
              <a:spcAft>
                <a:spcPts val="0"/>
              </a:spcAft>
              <a:defRPr/>
            </a:pPr>
            <a:endParaRPr lang="fi-FI" sz="788" dirty="0">
              <a:solidFill>
                <a:prstClr val="black"/>
              </a:solidFill>
              <a:latin typeface="Arial Narrow" panose="020B0606020202030204" pitchFamily="34" charset="0"/>
            </a:endParaRPr>
          </a:p>
        </p:txBody>
      </p:sp>
      <p:sp>
        <p:nvSpPr>
          <p:cNvPr id="338" name="Rounded Rectangle 69"/>
          <p:cNvSpPr/>
          <p:nvPr/>
        </p:nvSpPr>
        <p:spPr bwMode="auto">
          <a:xfrm>
            <a:off x="3274889" y="4391334"/>
            <a:ext cx="652609" cy="425071"/>
          </a:xfrm>
          <a:prstGeom prst="roundRect">
            <a:avLst/>
          </a:prstGeom>
          <a:solidFill>
            <a:srgbClr val="92D050">
              <a:alpha val="60000"/>
            </a:srgb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10.08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Anestesia</a:t>
            </a:r>
          </a:p>
        </p:txBody>
      </p:sp>
      <p:sp>
        <p:nvSpPr>
          <p:cNvPr id="339" name="Rounded Rectangle 97"/>
          <p:cNvSpPr/>
          <p:nvPr/>
        </p:nvSpPr>
        <p:spPr bwMode="auto">
          <a:xfrm>
            <a:off x="3954846" y="6624390"/>
            <a:ext cx="651359" cy="408035"/>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endParaRPr lang="fi-FI" sz="788" dirty="0">
              <a:solidFill>
                <a:prstClr val="black"/>
              </a:solidFill>
              <a:latin typeface="Arial Narrow" panose="020B0606020202030204" pitchFamily="34" charset="0"/>
            </a:endParaRP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10.20 Sairaalainfektiot</a:t>
            </a:r>
          </a:p>
          <a:p>
            <a:pPr algn="ctr" fontAlgn="auto">
              <a:lnSpc>
                <a:spcPct val="80000"/>
              </a:lnSpc>
              <a:spcBef>
                <a:spcPts val="0"/>
              </a:spcBef>
              <a:spcAft>
                <a:spcPts val="0"/>
              </a:spcAft>
              <a:defRPr/>
            </a:pPr>
            <a:endParaRPr lang="fi-FI" sz="788" dirty="0">
              <a:solidFill>
                <a:prstClr val="black"/>
              </a:solidFill>
              <a:latin typeface="Arial Narrow" panose="020B0606020202030204" pitchFamily="34" charset="0"/>
            </a:endParaRPr>
          </a:p>
        </p:txBody>
      </p:sp>
      <p:sp>
        <p:nvSpPr>
          <p:cNvPr id="340" name="Rounded Rectangle 89"/>
          <p:cNvSpPr/>
          <p:nvPr/>
        </p:nvSpPr>
        <p:spPr bwMode="auto">
          <a:xfrm>
            <a:off x="3261320" y="6621015"/>
            <a:ext cx="652609" cy="425071"/>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10.13 Synnytykset</a:t>
            </a:r>
          </a:p>
        </p:txBody>
      </p:sp>
      <p:sp>
        <p:nvSpPr>
          <p:cNvPr id="341" name="Rounded Rectangle 157"/>
          <p:cNvSpPr/>
          <p:nvPr/>
        </p:nvSpPr>
        <p:spPr bwMode="auto">
          <a:xfrm>
            <a:off x="3950769" y="5742287"/>
            <a:ext cx="652609" cy="390242"/>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10.18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Elinsiirrot</a:t>
            </a:r>
          </a:p>
        </p:txBody>
      </p:sp>
      <p:sp>
        <p:nvSpPr>
          <p:cNvPr id="342" name="Rounded Rectangle 102"/>
          <p:cNvSpPr/>
          <p:nvPr/>
        </p:nvSpPr>
        <p:spPr bwMode="auto">
          <a:xfrm>
            <a:off x="3263563" y="7069091"/>
            <a:ext cx="652609" cy="425071"/>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10.14 </a:t>
            </a:r>
            <a:r>
              <a:rPr lang="fi-FI" sz="788" dirty="0" err="1">
                <a:solidFill>
                  <a:prstClr val="black"/>
                </a:solidFill>
                <a:latin typeface="Arial Narrow" panose="020B0606020202030204" pitchFamily="34" charset="0"/>
              </a:rPr>
              <a:t>Suuronnetto-muushallinta</a:t>
            </a:r>
            <a:endParaRPr lang="fi-FI" sz="788" dirty="0">
              <a:solidFill>
                <a:prstClr val="black"/>
              </a:solidFill>
              <a:latin typeface="Arial Narrow" panose="020B0606020202030204" pitchFamily="34" charset="0"/>
            </a:endParaRPr>
          </a:p>
        </p:txBody>
      </p:sp>
      <p:sp>
        <p:nvSpPr>
          <p:cNvPr id="343" name="Rounded Rectangle 29"/>
          <p:cNvSpPr/>
          <p:nvPr/>
        </p:nvSpPr>
        <p:spPr bwMode="auto">
          <a:xfrm>
            <a:off x="3948961" y="4397936"/>
            <a:ext cx="652609" cy="425071"/>
          </a:xfrm>
          <a:prstGeom prst="roundRect">
            <a:avLst/>
          </a:prstGeom>
          <a:solidFill>
            <a:srgbClr val="92D050">
              <a:alpha val="60000"/>
            </a:srgb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10.15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Päivystys</a:t>
            </a:r>
          </a:p>
        </p:txBody>
      </p:sp>
      <p:sp>
        <p:nvSpPr>
          <p:cNvPr id="346" name="Rounded Rectangle 69"/>
          <p:cNvSpPr/>
          <p:nvPr/>
        </p:nvSpPr>
        <p:spPr bwMode="auto">
          <a:xfrm>
            <a:off x="3268987" y="4836408"/>
            <a:ext cx="652609" cy="425071"/>
          </a:xfrm>
          <a:prstGeom prst="roundRect">
            <a:avLst/>
          </a:prstGeom>
          <a:solidFill>
            <a:srgbClr val="92D050">
              <a:alpha val="60000"/>
            </a:srgb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10.09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Tehohoito</a:t>
            </a:r>
          </a:p>
        </p:txBody>
      </p:sp>
      <p:sp>
        <p:nvSpPr>
          <p:cNvPr id="349" name="Rounded Rectangle 104"/>
          <p:cNvSpPr/>
          <p:nvPr/>
        </p:nvSpPr>
        <p:spPr bwMode="auto">
          <a:xfrm>
            <a:off x="3268987" y="5726557"/>
            <a:ext cx="652609" cy="425071"/>
          </a:xfrm>
          <a:prstGeom prst="roundRect">
            <a:avLst/>
          </a:prstGeom>
          <a:solidFill>
            <a:srgbClr val="92D050">
              <a:alpha val="60000"/>
            </a:srgbClr>
          </a:solidFill>
          <a:ln w="952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pPr>
            <a:r>
              <a:rPr lang="fi-FI" sz="788" dirty="0">
                <a:solidFill>
                  <a:prstClr val="black"/>
                </a:solidFill>
                <a:latin typeface="Arial Narrow" panose="020B0606020202030204" pitchFamily="34" charset="0"/>
              </a:rPr>
              <a:t>10.11 Syöpätaudit</a:t>
            </a:r>
          </a:p>
        </p:txBody>
      </p:sp>
      <p:sp>
        <p:nvSpPr>
          <p:cNvPr id="350" name="Rounded Rectangle 104"/>
          <p:cNvSpPr/>
          <p:nvPr/>
        </p:nvSpPr>
        <p:spPr bwMode="auto">
          <a:xfrm>
            <a:off x="3268987" y="6180383"/>
            <a:ext cx="652609" cy="425071"/>
          </a:xfrm>
          <a:prstGeom prst="roundRect">
            <a:avLst/>
          </a:prstGeom>
          <a:solidFill>
            <a:srgbClr val="92D050">
              <a:alpha val="60000"/>
            </a:srgb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10.12 Kardiologia</a:t>
            </a:r>
          </a:p>
        </p:txBody>
      </p:sp>
      <p:sp>
        <p:nvSpPr>
          <p:cNvPr id="352" name="Rounded Rectangle 29"/>
          <p:cNvSpPr/>
          <p:nvPr/>
        </p:nvSpPr>
        <p:spPr bwMode="auto">
          <a:xfrm>
            <a:off x="3940284" y="4845510"/>
            <a:ext cx="652609" cy="425071"/>
          </a:xfrm>
          <a:prstGeom prst="roundRect">
            <a:avLst/>
          </a:prstGeom>
          <a:solidFill>
            <a:srgbClr val="92D050">
              <a:alpha val="60000"/>
            </a:srgb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10.16 Leikkaussali</a:t>
            </a:r>
          </a:p>
        </p:txBody>
      </p:sp>
      <p:sp>
        <p:nvSpPr>
          <p:cNvPr id="353" name="Rounded Rectangle 69"/>
          <p:cNvSpPr/>
          <p:nvPr/>
        </p:nvSpPr>
        <p:spPr bwMode="auto">
          <a:xfrm>
            <a:off x="3952428" y="7061458"/>
            <a:ext cx="651359" cy="425071"/>
          </a:xfrm>
          <a:prstGeom prst="roundRect">
            <a:avLst/>
          </a:prstGeom>
          <a:solidFill>
            <a:srgbClr val="00B0F0">
              <a:alpha val="60000"/>
            </a:srgb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pPr>
            <a:r>
              <a:rPr lang="fi-FI" sz="788" dirty="0">
                <a:solidFill>
                  <a:prstClr val="black"/>
                </a:solidFill>
                <a:latin typeface="Arial Narrow" panose="020B0606020202030204" pitchFamily="34" charset="0"/>
              </a:rPr>
              <a:t>10.21 </a:t>
            </a:r>
            <a:br>
              <a:rPr lang="fi-FI" sz="788" dirty="0">
                <a:solidFill>
                  <a:prstClr val="black"/>
                </a:solidFill>
                <a:latin typeface="Arial Narrow" panose="020B0606020202030204" pitchFamily="34" charset="0"/>
              </a:rPr>
            </a:br>
            <a:r>
              <a:rPr lang="fi-FI" sz="788" dirty="0">
                <a:solidFill>
                  <a:prstClr val="black"/>
                </a:solidFill>
                <a:latin typeface="Arial Narrow" panose="020B0606020202030204" pitchFamily="34" charset="0"/>
              </a:rPr>
              <a:t>Muu lääke-</a:t>
            </a:r>
          </a:p>
          <a:p>
            <a:pPr algn="ctr" fontAlgn="auto">
              <a:lnSpc>
                <a:spcPct val="80000"/>
              </a:lnSpc>
              <a:spcBef>
                <a:spcPts val="0"/>
              </a:spcBef>
              <a:spcAft>
                <a:spcPts val="0"/>
              </a:spcAft>
            </a:pPr>
            <a:r>
              <a:rPr lang="fi-FI" sz="788" dirty="0">
                <a:solidFill>
                  <a:prstClr val="black"/>
                </a:solidFill>
                <a:latin typeface="Arial Narrow" panose="020B0606020202030204" pitchFamily="34" charset="0"/>
              </a:rPr>
              <a:t>tieteen sisältö</a:t>
            </a:r>
          </a:p>
        </p:txBody>
      </p:sp>
      <p:sp>
        <p:nvSpPr>
          <p:cNvPr id="183" name="Rounded Rectangle 67"/>
          <p:cNvSpPr/>
          <p:nvPr/>
        </p:nvSpPr>
        <p:spPr bwMode="auto">
          <a:xfrm>
            <a:off x="4046445" y="57173"/>
            <a:ext cx="300089" cy="210203"/>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endParaRPr lang="fi-FI" sz="788" dirty="0">
              <a:solidFill>
                <a:prstClr val="black"/>
              </a:solidFill>
              <a:latin typeface="Arial Narrow" panose="020B0606020202030204" pitchFamily="34" charset="0"/>
            </a:endParaRPr>
          </a:p>
        </p:txBody>
      </p:sp>
      <p:sp>
        <p:nvSpPr>
          <p:cNvPr id="2" name="Tekstiruutu 1"/>
          <p:cNvSpPr txBox="1"/>
          <p:nvPr/>
        </p:nvSpPr>
        <p:spPr>
          <a:xfrm>
            <a:off x="4332671" y="-8560"/>
            <a:ext cx="436338" cy="346890"/>
          </a:xfrm>
          <a:prstGeom prst="rect">
            <a:avLst/>
          </a:prstGeom>
          <a:noFill/>
        </p:spPr>
        <p:txBody>
          <a:bodyPr wrap="none">
            <a:spAutoFit/>
          </a:bodyPr>
          <a:lstStyle/>
          <a:p>
            <a:pPr eaLnBrk="1" hangingPunct="1">
              <a:defRPr/>
            </a:pPr>
            <a:r>
              <a:rPr lang="fi-FI" sz="827" dirty="0" err="1">
                <a:solidFill>
                  <a:prstClr val="black"/>
                </a:solidFill>
                <a:latin typeface="Arial" charset="0"/>
                <a:cs typeface="Arial" charset="0"/>
              </a:rPr>
              <a:t>Th</a:t>
            </a:r>
            <a:r>
              <a:rPr lang="fi-FI" sz="827" dirty="0">
                <a:solidFill>
                  <a:prstClr val="black"/>
                </a:solidFill>
                <a:latin typeface="Arial" charset="0"/>
                <a:cs typeface="Arial" charset="0"/>
              </a:rPr>
              <a:t> &amp; </a:t>
            </a:r>
          </a:p>
          <a:p>
            <a:pPr eaLnBrk="1" hangingPunct="1">
              <a:defRPr/>
            </a:pPr>
            <a:r>
              <a:rPr lang="fi-FI" sz="827" dirty="0" err="1">
                <a:solidFill>
                  <a:prstClr val="black"/>
                </a:solidFill>
                <a:latin typeface="Arial" charset="0"/>
                <a:cs typeface="Arial" charset="0"/>
              </a:rPr>
              <a:t>Sosh</a:t>
            </a:r>
            <a:endParaRPr lang="fi-FI" sz="827" dirty="0">
              <a:solidFill>
                <a:prstClr val="black"/>
              </a:solidFill>
              <a:latin typeface="Arial" charset="0"/>
              <a:cs typeface="Arial" charset="0"/>
            </a:endParaRPr>
          </a:p>
        </p:txBody>
      </p:sp>
      <p:sp>
        <p:nvSpPr>
          <p:cNvPr id="189" name="Tekstiruutu 188"/>
          <p:cNvSpPr txBox="1"/>
          <p:nvPr/>
        </p:nvSpPr>
        <p:spPr>
          <a:xfrm>
            <a:off x="5020356" y="67342"/>
            <a:ext cx="308098" cy="219612"/>
          </a:xfrm>
          <a:prstGeom prst="rect">
            <a:avLst/>
          </a:prstGeom>
          <a:noFill/>
        </p:spPr>
        <p:txBody>
          <a:bodyPr wrap="none">
            <a:spAutoFit/>
          </a:bodyPr>
          <a:lstStyle/>
          <a:p>
            <a:pPr eaLnBrk="1" hangingPunct="1">
              <a:defRPr/>
            </a:pPr>
            <a:r>
              <a:rPr lang="fi-FI" sz="827" dirty="0" err="1">
                <a:solidFill>
                  <a:prstClr val="black"/>
                </a:solidFill>
                <a:latin typeface="Arial" charset="0"/>
                <a:cs typeface="Arial" charset="0"/>
              </a:rPr>
              <a:t>Th</a:t>
            </a:r>
            <a:endParaRPr lang="fi-FI" sz="827" dirty="0">
              <a:solidFill>
                <a:prstClr val="black"/>
              </a:solidFill>
              <a:latin typeface="Arial" charset="0"/>
              <a:cs typeface="Arial" charset="0"/>
            </a:endParaRPr>
          </a:p>
        </p:txBody>
      </p:sp>
      <p:sp>
        <p:nvSpPr>
          <p:cNvPr id="190" name="Tekstiruutu 189"/>
          <p:cNvSpPr txBox="1"/>
          <p:nvPr/>
        </p:nvSpPr>
        <p:spPr>
          <a:xfrm>
            <a:off x="5602368" y="67342"/>
            <a:ext cx="426720" cy="219612"/>
          </a:xfrm>
          <a:prstGeom prst="rect">
            <a:avLst/>
          </a:prstGeom>
          <a:noFill/>
        </p:spPr>
        <p:txBody>
          <a:bodyPr wrap="none">
            <a:spAutoFit/>
          </a:bodyPr>
          <a:lstStyle/>
          <a:p>
            <a:pPr eaLnBrk="1" hangingPunct="1">
              <a:defRPr/>
            </a:pPr>
            <a:r>
              <a:rPr lang="fi-FI" sz="827" dirty="0" err="1">
                <a:solidFill>
                  <a:prstClr val="black"/>
                </a:solidFill>
                <a:latin typeface="Arial" charset="0"/>
                <a:cs typeface="Arial" charset="0"/>
              </a:rPr>
              <a:t>Sosh</a:t>
            </a:r>
            <a:endParaRPr lang="fi-FI" sz="827" dirty="0">
              <a:solidFill>
                <a:prstClr val="black"/>
              </a:solidFill>
              <a:latin typeface="Arial" charset="0"/>
              <a:cs typeface="Arial" charset="0"/>
            </a:endParaRPr>
          </a:p>
        </p:txBody>
      </p:sp>
      <p:sp>
        <p:nvSpPr>
          <p:cNvPr id="117" name="Rounded Rectangle 8"/>
          <p:cNvSpPr/>
          <p:nvPr/>
        </p:nvSpPr>
        <p:spPr bwMode="auto">
          <a:xfrm>
            <a:off x="9506215" y="2858755"/>
            <a:ext cx="872753" cy="1996351"/>
          </a:xfrm>
          <a:prstGeom prst="rect">
            <a:avLst/>
          </a:prstGeom>
          <a:no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28351" tIns="28351" rIns="28351" bIns="0"/>
          <a:lstStyle/>
          <a:p>
            <a:pPr fontAlgn="auto">
              <a:lnSpc>
                <a:spcPct val="80000"/>
              </a:lnSpc>
              <a:spcBef>
                <a:spcPts val="0"/>
              </a:spcBef>
              <a:spcAft>
                <a:spcPts val="0"/>
              </a:spcAft>
              <a:defRPr/>
            </a:pPr>
            <a:r>
              <a:rPr lang="fi-FI" sz="1063" b="1" dirty="0">
                <a:solidFill>
                  <a:prstClr val="black"/>
                </a:solidFill>
                <a:latin typeface="Arial Narrow" panose="020B0606020202030204" pitchFamily="34" charset="0"/>
              </a:rPr>
              <a:t>08.Monitorointi</a:t>
            </a:r>
          </a:p>
        </p:txBody>
      </p:sp>
      <p:sp>
        <p:nvSpPr>
          <p:cNvPr id="291" name="Rounded Rectangle 123"/>
          <p:cNvSpPr/>
          <p:nvPr/>
        </p:nvSpPr>
        <p:spPr bwMode="auto">
          <a:xfrm>
            <a:off x="8784774" y="6616104"/>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11.24 Henkilötunnus</a:t>
            </a:r>
          </a:p>
        </p:txBody>
      </p:sp>
      <p:sp>
        <p:nvSpPr>
          <p:cNvPr id="292" name="Rounded Rectangle 108"/>
          <p:cNvSpPr/>
          <p:nvPr/>
        </p:nvSpPr>
        <p:spPr bwMode="auto">
          <a:xfrm>
            <a:off x="8784774" y="7069931"/>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11.25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Yleiset vaatimukset</a:t>
            </a:r>
          </a:p>
        </p:txBody>
      </p:sp>
      <p:sp>
        <p:nvSpPr>
          <p:cNvPr id="293" name="Rounded Rectangle 123"/>
          <p:cNvSpPr/>
          <p:nvPr/>
        </p:nvSpPr>
        <p:spPr bwMode="auto">
          <a:xfrm>
            <a:off x="9467388" y="5280881"/>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11.26 Kansalliset tilastoinnit ja rekisterit</a:t>
            </a:r>
          </a:p>
        </p:txBody>
      </p:sp>
      <p:sp>
        <p:nvSpPr>
          <p:cNvPr id="294" name="Rounded Rectangle 123"/>
          <p:cNvSpPr/>
          <p:nvPr/>
        </p:nvSpPr>
        <p:spPr bwMode="auto">
          <a:xfrm>
            <a:off x="9467388" y="5725956"/>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11.27 Kansalliset määritykset</a:t>
            </a:r>
          </a:p>
        </p:txBody>
      </p:sp>
      <p:sp>
        <p:nvSpPr>
          <p:cNvPr id="295" name="Rounded Rectangle 108"/>
          <p:cNvSpPr/>
          <p:nvPr/>
        </p:nvSpPr>
        <p:spPr bwMode="auto">
          <a:xfrm>
            <a:off x="9467388" y="6172281"/>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11.28 Kansalliset arkistot ja palvelut</a:t>
            </a:r>
          </a:p>
        </p:txBody>
      </p:sp>
      <p:sp>
        <p:nvSpPr>
          <p:cNvPr id="297" name="Rounded Rectangle 123"/>
          <p:cNvSpPr/>
          <p:nvPr/>
        </p:nvSpPr>
        <p:spPr bwMode="auto">
          <a:xfrm>
            <a:off x="8784774" y="6172281"/>
            <a:ext cx="65135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11.23 Erillisrekisterit</a:t>
            </a:r>
          </a:p>
        </p:txBody>
      </p:sp>
      <p:sp>
        <p:nvSpPr>
          <p:cNvPr id="298" name="Rounded Rectangle 108"/>
          <p:cNvSpPr/>
          <p:nvPr/>
        </p:nvSpPr>
        <p:spPr bwMode="auto">
          <a:xfrm>
            <a:off x="8110912" y="7069931"/>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11.22 Organisaatiot</a:t>
            </a:r>
          </a:p>
        </p:txBody>
      </p:sp>
      <p:sp>
        <p:nvSpPr>
          <p:cNvPr id="212" name="Rounded Rectangle 104"/>
          <p:cNvSpPr/>
          <p:nvPr/>
        </p:nvSpPr>
        <p:spPr bwMode="auto">
          <a:xfrm>
            <a:off x="463001" y="7077560"/>
            <a:ext cx="652609" cy="425071"/>
          </a:xfrm>
          <a:prstGeom prst="roundRect">
            <a:avLst/>
          </a:prstGeom>
          <a:solidFill>
            <a:schemeClr val="accent2">
              <a:lumMod val="20000"/>
              <a:lumOff val="80000"/>
            </a:schemeClr>
          </a:solidFill>
          <a:ln w="38100">
            <a:solidFill>
              <a:schemeClr val="tx1"/>
            </a:solidFill>
            <a:prstDash val="soli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09.10 Ostopalvelut</a:t>
            </a:r>
          </a:p>
        </p:txBody>
      </p:sp>
      <p:sp>
        <p:nvSpPr>
          <p:cNvPr id="219" name="Rounded Rectangle 123"/>
          <p:cNvSpPr/>
          <p:nvPr/>
        </p:nvSpPr>
        <p:spPr bwMode="auto">
          <a:xfrm>
            <a:off x="7433385" y="6629125"/>
            <a:ext cx="651358"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11.12 Käyttöliittymä</a:t>
            </a:r>
          </a:p>
        </p:txBody>
      </p:sp>
      <p:sp>
        <p:nvSpPr>
          <p:cNvPr id="231" name="Rounded Rectangle 56"/>
          <p:cNvSpPr/>
          <p:nvPr/>
        </p:nvSpPr>
        <p:spPr bwMode="auto">
          <a:xfrm>
            <a:off x="7048235" y="3553668"/>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06.11 Suostumukset ja kiellot</a:t>
            </a:r>
          </a:p>
        </p:txBody>
      </p:sp>
      <p:sp>
        <p:nvSpPr>
          <p:cNvPr id="237" name="Rounded Rectangle 56"/>
          <p:cNvSpPr/>
          <p:nvPr/>
        </p:nvSpPr>
        <p:spPr bwMode="auto">
          <a:xfrm>
            <a:off x="3325113" y="3104843"/>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04.06 Laitospaikkojen hallinta</a:t>
            </a:r>
          </a:p>
        </p:txBody>
      </p:sp>
      <p:grpSp>
        <p:nvGrpSpPr>
          <p:cNvPr id="4239" name="Ryhmä 2"/>
          <p:cNvGrpSpPr>
            <a:grpSpLocks/>
          </p:cNvGrpSpPr>
          <p:nvPr/>
        </p:nvGrpSpPr>
        <p:grpSpPr bwMode="auto">
          <a:xfrm>
            <a:off x="402945" y="350058"/>
            <a:ext cx="2069095" cy="2020873"/>
            <a:chOff x="55563" y="487363"/>
            <a:chExt cx="2627313" cy="2555875"/>
          </a:xfrm>
        </p:grpSpPr>
        <p:sp>
          <p:nvSpPr>
            <p:cNvPr id="98" name="Rounded Rectangle 67"/>
            <p:cNvSpPr/>
            <p:nvPr/>
          </p:nvSpPr>
          <p:spPr bwMode="auto">
            <a:xfrm>
              <a:off x="960438" y="768350"/>
              <a:ext cx="828675" cy="539750"/>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01.02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Ajanvaraus</a:t>
              </a:r>
            </a:p>
          </p:txBody>
        </p:sp>
        <p:sp>
          <p:nvSpPr>
            <p:cNvPr id="99" name="Rounded Rectangle 113"/>
            <p:cNvSpPr/>
            <p:nvPr/>
          </p:nvSpPr>
          <p:spPr bwMode="auto">
            <a:xfrm>
              <a:off x="103188" y="1335088"/>
              <a:ext cx="828675" cy="539750"/>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01.05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Jonon hallinta</a:t>
              </a:r>
            </a:p>
          </p:txBody>
        </p:sp>
        <p:sp>
          <p:nvSpPr>
            <p:cNvPr id="100" name="Rounded Rectangle 152"/>
            <p:cNvSpPr/>
            <p:nvPr/>
          </p:nvSpPr>
          <p:spPr bwMode="auto">
            <a:xfrm>
              <a:off x="1820864" y="768350"/>
              <a:ext cx="827087" cy="539750"/>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01.09 Hallinnolliset tilastointitiedot</a:t>
              </a:r>
            </a:p>
          </p:txBody>
        </p:sp>
        <p:sp>
          <p:nvSpPr>
            <p:cNvPr id="101" name="Rounded Rectangle 60"/>
            <p:cNvSpPr/>
            <p:nvPr/>
          </p:nvSpPr>
          <p:spPr bwMode="auto">
            <a:xfrm>
              <a:off x="103188" y="1905000"/>
              <a:ext cx="828675" cy="539750"/>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01.10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Hinnoittelu ja Laskutuksen hallinta</a:t>
              </a:r>
            </a:p>
          </p:txBody>
        </p:sp>
        <p:sp>
          <p:nvSpPr>
            <p:cNvPr id="103" name="Rounded Rectangle 60"/>
            <p:cNvSpPr/>
            <p:nvPr/>
          </p:nvSpPr>
          <p:spPr bwMode="auto">
            <a:xfrm>
              <a:off x="960438" y="1335088"/>
              <a:ext cx="828675" cy="539750"/>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01.06 Kutsujärjestelmä</a:t>
              </a:r>
            </a:p>
          </p:txBody>
        </p:sp>
        <p:sp>
          <p:nvSpPr>
            <p:cNvPr id="104" name="Rounded Rectangle 60"/>
            <p:cNvSpPr/>
            <p:nvPr/>
          </p:nvSpPr>
          <p:spPr bwMode="auto">
            <a:xfrm>
              <a:off x="960438" y="1905000"/>
              <a:ext cx="828675" cy="539750"/>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01.07 Ilmoittautuminen</a:t>
              </a:r>
            </a:p>
          </p:txBody>
        </p:sp>
        <p:sp>
          <p:nvSpPr>
            <p:cNvPr id="105" name="Rounded Rectangle 67"/>
            <p:cNvSpPr/>
            <p:nvPr/>
          </p:nvSpPr>
          <p:spPr bwMode="auto">
            <a:xfrm>
              <a:off x="103188" y="768350"/>
              <a:ext cx="828675" cy="539750"/>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01.01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Asiakas-/ potilastietojen hallinta</a:t>
              </a:r>
            </a:p>
          </p:txBody>
        </p:sp>
        <p:sp>
          <p:nvSpPr>
            <p:cNvPr id="115" name="Rounded Rectangle 152"/>
            <p:cNvSpPr/>
            <p:nvPr/>
          </p:nvSpPr>
          <p:spPr bwMode="auto">
            <a:xfrm>
              <a:off x="103188" y="2473325"/>
              <a:ext cx="828675" cy="539750"/>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01.03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Hoitojakso/ palvelujakso tai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-käynti</a:t>
              </a:r>
            </a:p>
          </p:txBody>
        </p:sp>
        <p:sp>
          <p:nvSpPr>
            <p:cNvPr id="193" name="Rounded Rectangle 29"/>
            <p:cNvSpPr/>
            <p:nvPr/>
          </p:nvSpPr>
          <p:spPr bwMode="auto">
            <a:xfrm>
              <a:off x="960438" y="2473325"/>
              <a:ext cx="828675" cy="539750"/>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01.08 </a:t>
              </a:r>
            </a:p>
            <a:p>
              <a:pPr algn="ctr" fontAlgn="auto">
                <a:lnSpc>
                  <a:spcPct val="80000"/>
                </a:lnSpc>
                <a:spcBef>
                  <a:spcPts val="0"/>
                </a:spcBef>
                <a:spcAft>
                  <a:spcPts val="0"/>
                </a:spcAft>
                <a:defRPr/>
              </a:pPr>
              <a:r>
                <a:rPr lang="fi-FI" sz="788" dirty="0" err="1">
                  <a:solidFill>
                    <a:prstClr val="black"/>
                  </a:solidFill>
                  <a:latin typeface="Arial Narrow" panose="020B0606020202030204" pitchFamily="34" charset="0"/>
                </a:rPr>
                <a:t>Asiakkuus</a:t>
              </a:r>
              <a:endParaRPr lang="fi-FI" sz="788" dirty="0">
                <a:solidFill>
                  <a:prstClr val="black"/>
                </a:solidFill>
                <a:latin typeface="Arial Narrow" panose="020B0606020202030204" pitchFamily="34" charset="0"/>
              </a:endParaRPr>
            </a:p>
          </p:txBody>
        </p:sp>
        <p:sp>
          <p:nvSpPr>
            <p:cNvPr id="93" name="Rounded Rectangle 8"/>
            <p:cNvSpPr/>
            <p:nvPr/>
          </p:nvSpPr>
          <p:spPr bwMode="auto">
            <a:xfrm>
              <a:off x="55563" y="487363"/>
              <a:ext cx="2627313" cy="2555875"/>
            </a:xfrm>
            <a:prstGeom prst="rect">
              <a:avLst/>
            </a:prstGeom>
            <a:no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28351" tIns="28351" rIns="28351" bIns="0"/>
            <a:lstStyle/>
            <a:p>
              <a:pPr fontAlgn="auto">
                <a:lnSpc>
                  <a:spcPct val="80000"/>
                </a:lnSpc>
                <a:spcBef>
                  <a:spcPts val="0"/>
                </a:spcBef>
                <a:spcAft>
                  <a:spcPts val="0"/>
                </a:spcAft>
                <a:defRPr/>
              </a:pPr>
              <a:r>
                <a:rPr lang="fi-FI" sz="1103" b="1" dirty="0">
                  <a:solidFill>
                    <a:prstClr val="black"/>
                  </a:solidFill>
                  <a:latin typeface="Arial Narrow" panose="020B0606020202030204" pitchFamily="34" charset="0"/>
                </a:rPr>
                <a:t>01. Asiakkaan/potilaan hallinto</a:t>
              </a:r>
            </a:p>
          </p:txBody>
        </p:sp>
        <p:sp>
          <p:nvSpPr>
            <p:cNvPr id="257" name="Rounded Rectangle 29"/>
            <p:cNvSpPr/>
            <p:nvPr/>
          </p:nvSpPr>
          <p:spPr bwMode="auto">
            <a:xfrm>
              <a:off x="1820864" y="1905000"/>
              <a:ext cx="827087" cy="539750"/>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01.11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Hoitotakuu</a:t>
              </a:r>
            </a:p>
          </p:txBody>
        </p:sp>
      </p:grpSp>
      <p:sp>
        <p:nvSpPr>
          <p:cNvPr id="107" name="Rounded Rectangle 122"/>
          <p:cNvSpPr/>
          <p:nvPr/>
        </p:nvSpPr>
        <p:spPr bwMode="auto">
          <a:xfrm>
            <a:off x="2658752" y="545089"/>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02.01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Määräykset ja ohjeet</a:t>
            </a:r>
          </a:p>
        </p:txBody>
      </p:sp>
      <p:sp>
        <p:nvSpPr>
          <p:cNvPr id="119" name="Rounded Rectangle 117"/>
          <p:cNvSpPr/>
          <p:nvPr/>
        </p:nvSpPr>
        <p:spPr bwMode="auto">
          <a:xfrm>
            <a:off x="3335115" y="1440239"/>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02.08 Loppuyhteen-veto / Hoitopalaute</a:t>
            </a:r>
          </a:p>
        </p:txBody>
      </p:sp>
      <p:sp>
        <p:nvSpPr>
          <p:cNvPr id="136" name="Rounded Rectangle 117"/>
          <p:cNvSpPr/>
          <p:nvPr/>
        </p:nvSpPr>
        <p:spPr bwMode="auto">
          <a:xfrm>
            <a:off x="3335115" y="991414"/>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02.07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Lähete-palaute</a:t>
            </a:r>
          </a:p>
        </p:txBody>
      </p:sp>
      <p:sp>
        <p:nvSpPr>
          <p:cNvPr id="199" name="Rounded Rectangle 140"/>
          <p:cNvSpPr/>
          <p:nvPr/>
        </p:nvSpPr>
        <p:spPr bwMode="auto">
          <a:xfrm>
            <a:off x="2658752" y="1440239"/>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02.03 Päätöksenteon tuki</a:t>
            </a:r>
          </a:p>
        </p:txBody>
      </p:sp>
      <p:sp>
        <p:nvSpPr>
          <p:cNvPr id="205" name="Rounded Rectangle 76"/>
          <p:cNvSpPr/>
          <p:nvPr/>
        </p:nvSpPr>
        <p:spPr bwMode="auto">
          <a:xfrm>
            <a:off x="2658752" y="991414"/>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02.02 </a:t>
            </a:r>
          </a:p>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Kertomus</a:t>
            </a:r>
            <a:endParaRPr lang="fi-FI" sz="788" dirty="0">
              <a:solidFill>
                <a:prstClr val="black"/>
              </a:solidFill>
              <a:latin typeface="Arial Narrow" panose="020B0606020202030204" pitchFamily="34" charset="0"/>
            </a:endParaRPr>
          </a:p>
        </p:txBody>
      </p:sp>
      <p:sp>
        <p:nvSpPr>
          <p:cNvPr id="38" name="Rounded Rectangle 137"/>
          <p:cNvSpPr/>
          <p:nvPr/>
        </p:nvSpPr>
        <p:spPr bwMode="auto">
          <a:xfrm>
            <a:off x="4010228" y="1440239"/>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02.13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Riskitieto</a:t>
            </a:r>
          </a:p>
        </p:txBody>
      </p:sp>
      <p:sp>
        <p:nvSpPr>
          <p:cNvPr id="40" name="Rounded Rectangle 137"/>
          <p:cNvSpPr/>
          <p:nvPr/>
        </p:nvSpPr>
        <p:spPr bwMode="auto">
          <a:xfrm>
            <a:off x="4687841" y="991414"/>
            <a:ext cx="651358"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02.17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AV-materiaali</a:t>
            </a:r>
          </a:p>
        </p:txBody>
      </p:sp>
      <p:sp>
        <p:nvSpPr>
          <p:cNvPr id="116" name="Rounded Rectangle 152"/>
          <p:cNvSpPr/>
          <p:nvPr/>
        </p:nvSpPr>
        <p:spPr bwMode="auto">
          <a:xfrm>
            <a:off x="3335115" y="545089"/>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02.06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Suunnitelmat </a:t>
            </a:r>
          </a:p>
        </p:txBody>
      </p:sp>
      <p:sp>
        <p:nvSpPr>
          <p:cNvPr id="188" name="Rounded Rectangle 137"/>
          <p:cNvSpPr/>
          <p:nvPr/>
        </p:nvSpPr>
        <p:spPr bwMode="auto">
          <a:xfrm>
            <a:off x="4010228" y="1887813"/>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02.14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Aikaleimat</a:t>
            </a:r>
          </a:p>
        </p:txBody>
      </p:sp>
      <p:sp>
        <p:nvSpPr>
          <p:cNvPr id="191" name="Rounded Rectangle 29"/>
          <p:cNvSpPr/>
          <p:nvPr/>
        </p:nvSpPr>
        <p:spPr bwMode="auto">
          <a:xfrm>
            <a:off x="2658752" y="1887813"/>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02.04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Todistukset ja lausunnot</a:t>
            </a:r>
          </a:p>
        </p:txBody>
      </p:sp>
      <p:sp>
        <p:nvSpPr>
          <p:cNvPr id="192" name="Rounded Rectangle 29"/>
          <p:cNvSpPr/>
          <p:nvPr/>
        </p:nvSpPr>
        <p:spPr bwMode="auto">
          <a:xfrm>
            <a:off x="4010228" y="545089"/>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02.11 Ryhmätoiminta</a:t>
            </a:r>
          </a:p>
        </p:txBody>
      </p:sp>
      <p:sp>
        <p:nvSpPr>
          <p:cNvPr id="217" name="Rounded Rectangle 29"/>
          <p:cNvSpPr/>
          <p:nvPr/>
        </p:nvSpPr>
        <p:spPr bwMode="auto">
          <a:xfrm>
            <a:off x="4687841" y="545089"/>
            <a:ext cx="651358"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02.16 Maksusitoumus / palveluseteli</a:t>
            </a:r>
          </a:p>
        </p:txBody>
      </p:sp>
      <p:sp>
        <p:nvSpPr>
          <p:cNvPr id="220" name="Rounded Rectangle 29"/>
          <p:cNvSpPr/>
          <p:nvPr/>
        </p:nvSpPr>
        <p:spPr bwMode="auto">
          <a:xfrm>
            <a:off x="3335115" y="1887813"/>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02.09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Päätökset</a:t>
            </a:r>
          </a:p>
        </p:txBody>
      </p:sp>
      <p:sp>
        <p:nvSpPr>
          <p:cNvPr id="223" name="Rounded Rectangle 69"/>
          <p:cNvSpPr/>
          <p:nvPr/>
        </p:nvSpPr>
        <p:spPr bwMode="auto">
          <a:xfrm>
            <a:off x="5372955" y="991414"/>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02.15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Ilmoitukset</a:t>
            </a:r>
          </a:p>
        </p:txBody>
      </p:sp>
      <p:sp>
        <p:nvSpPr>
          <p:cNvPr id="225" name="Rounded Rectangle 69"/>
          <p:cNvSpPr/>
          <p:nvPr/>
        </p:nvSpPr>
        <p:spPr bwMode="auto">
          <a:xfrm>
            <a:off x="4010228" y="991414"/>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02.12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Mittarit</a:t>
            </a:r>
          </a:p>
        </p:txBody>
      </p:sp>
      <p:sp>
        <p:nvSpPr>
          <p:cNvPr id="226" name="Rounded Rectangle 29"/>
          <p:cNvSpPr/>
          <p:nvPr/>
        </p:nvSpPr>
        <p:spPr bwMode="auto">
          <a:xfrm>
            <a:off x="4687841" y="1887813"/>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02.05 Hakemus/pyyntö</a:t>
            </a:r>
          </a:p>
        </p:txBody>
      </p:sp>
      <p:sp>
        <p:nvSpPr>
          <p:cNvPr id="244" name="Rounded Rectangle 69"/>
          <p:cNvSpPr/>
          <p:nvPr/>
        </p:nvSpPr>
        <p:spPr bwMode="auto">
          <a:xfrm>
            <a:off x="9437562" y="1434623"/>
            <a:ext cx="652609" cy="425071"/>
          </a:xfrm>
          <a:prstGeom prst="roundRect">
            <a:avLst/>
          </a:prstGeom>
          <a:solidFill>
            <a:schemeClr val="accent1">
              <a:alpha val="60000"/>
            </a:scheme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02.35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Maksatus</a:t>
            </a:r>
          </a:p>
        </p:txBody>
      </p:sp>
      <p:sp>
        <p:nvSpPr>
          <p:cNvPr id="253" name="Rounded Rectangle 152"/>
          <p:cNvSpPr/>
          <p:nvPr/>
        </p:nvSpPr>
        <p:spPr bwMode="auto">
          <a:xfrm>
            <a:off x="9439038" y="1885007"/>
            <a:ext cx="652609" cy="425071"/>
          </a:xfrm>
          <a:prstGeom prst="roundRect">
            <a:avLst/>
          </a:prstGeom>
          <a:solidFill>
            <a:schemeClr val="accent1">
              <a:alpha val="60000"/>
            </a:scheme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02.39 Itsenäistymis-varat</a:t>
            </a:r>
          </a:p>
        </p:txBody>
      </p:sp>
      <p:sp>
        <p:nvSpPr>
          <p:cNvPr id="255" name="Rounded Rectangle 152"/>
          <p:cNvSpPr/>
          <p:nvPr/>
        </p:nvSpPr>
        <p:spPr bwMode="auto">
          <a:xfrm>
            <a:off x="9434929" y="2324009"/>
            <a:ext cx="644036" cy="425071"/>
          </a:xfrm>
          <a:prstGeom prst="roundRect">
            <a:avLst/>
          </a:prstGeom>
          <a:solidFill>
            <a:schemeClr val="accent1">
              <a:alpha val="60000"/>
            </a:scheme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02.40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Välitystili</a:t>
            </a:r>
          </a:p>
        </p:txBody>
      </p:sp>
      <p:sp>
        <p:nvSpPr>
          <p:cNvPr id="307" name="Rounded Rectangle 117"/>
          <p:cNvSpPr/>
          <p:nvPr/>
        </p:nvSpPr>
        <p:spPr bwMode="auto">
          <a:xfrm>
            <a:off x="8768597" y="975712"/>
            <a:ext cx="651359" cy="437338"/>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02.19 Tutkimuslähete-vastaus</a:t>
            </a:r>
          </a:p>
        </p:txBody>
      </p:sp>
      <p:sp>
        <p:nvSpPr>
          <p:cNvPr id="308" name="Rounded Rectangle 96"/>
          <p:cNvSpPr/>
          <p:nvPr/>
        </p:nvSpPr>
        <p:spPr bwMode="auto">
          <a:xfrm>
            <a:off x="7415488" y="988834"/>
            <a:ext cx="652609" cy="425071"/>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02.27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Toimenpide</a:t>
            </a:r>
          </a:p>
        </p:txBody>
      </p:sp>
      <p:sp>
        <p:nvSpPr>
          <p:cNvPr id="312" name="Rounded Rectangle 137"/>
          <p:cNvSpPr/>
          <p:nvPr/>
        </p:nvSpPr>
        <p:spPr bwMode="auto">
          <a:xfrm>
            <a:off x="7397042" y="546310"/>
            <a:ext cx="651359" cy="400236"/>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02.25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Rokotukset</a:t>
            </a:r>
          </a:p>
        </p:txBody>
      </p:sp>
      <p:sp>
        <p:nvSpPr>
          <p:cNvPr id="313" name="Rounded Rectangle 137"/>
          <p:cNvSpPr/>
          <p:nvPr/>
        </p:nvSpPr>
        <p:spPr bwMode="auto">
          <a:xfrm>
            <a:off x="8081085" y="542371"/>
            <a:ext cx="652609" cy="406794"/>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02.30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Suun kartta</a:t>
            </a:r>
          </a:p>
        </p:txBody>
      </p:sp>
      <p:sp>
        <p:nvSpPr>
          <p:cNvPr id="314" name="Rounded Rectangle 137"/>
          <p:cNvSpPr/>
          <p:nvPr/>
        </p:nvSpPr>
        <p:spPr bwMode="auto">
          <a:xfrm>
            <a:off x="8088484" y="1436460"/>
            <a:ext cx="652609" cy="425071"/>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02.32 Kasvukäyrät</a:t>
            </a:r>
          </a:p>
        </p:txBody>
      </p:sp>
      <p:sp>
        <p:nvSpPr>
          <p:cNvPr id="315" name="Rounded Rectangle 137"/>
          <p:cNvSpPr/>
          <p:nvPr/>
        </p:nvSpPr>
        <p:spPr bwMode="auto">
          <a:xfrm>
            <a:off x="8088484" y="990135"/>
            <a:ext cx="652609" cy="425071"/>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02.31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Kehon kartta</a:t>
            </a:r>
          </a:p>
        </p:txBody>
      </p:sp>
      <p:sp>
        <p:nvSpPr>
          <p:cNvPr id="94" name="Rounded Rectangle 12"/>
          <p:cNvSpPr/>
          <p:nvPr/>
        </p:nvSpPr>
        <p:spPr bwMode="auto">
          <a:xfrm>
            <a:off x="2612494" y="358095"/>
            <a:ext cx="7508754" cy="2437764"/>
          </a:xfrm>
          <a:custGeom>
            <a:avLst/>
            <a:gdLst>
              <a:gd name="connsiteX0" fmla="*/ 0 w 9553575"/>
              <a:gd name="connsiteY0" fmla="*/ 0 h 2555875"/>
              <a:gd name="connsiteX1" fmla="*/ 9553575 w 9553575"/>
              <a:gd name="connsiteY1" fmla="*/ 0 h 2555875"/>
              <a:gd name="connsiteX2" fmla="*/ 9553575 w 9553575"/>
              <a:gd name="connsiteY2" fmla="*/ 2555875 h 2555875"/>
              <a:gd name="connsiteX3" fmla="*/ 0 w 9553575"/>
              <a:gd name="connsiteY3" fmla="*/ 2555875 h 2555875"/>
              <a:gd name="connsiteX4" fmla="*/ 0 w 9553575"/>
              <a:gd name="connsiteY4" fmla="*/ 0 h 2555875"/>
              <a:gd name="connsiteX0" fmla="*/ 0 w 9553575"/>
              <a:gd name="connsiteY0" fmla="*/ 0 h 2555875"/>
              <a:gd name="connsiteX1" fmla="*/ 9553575 w 9553575"/>
              <a:gd name="connsiteY1" fmla="*/ 0 h 2555875"/>
              <a:gd name="connsiteX2" fmla="*/ 9553575 w 9553575"/>
              <a:gd name="connsiteY2" fmla="*/ 2555875 h 2555875"/>
              <a:gd name="connsiteX3" fmla="*/ 8566376 w 9553575"/>
              <a:gd name="connsiteY3" fmla="*/ 2540845 h 2555875"/>
              <a:gd name="connsiteX4" fmla="*/ 0 w 9553575"/>
              <a:gd name="connsiteY4" fmla="*/ 2555875 h 2555875"/>
              <a:gd name="connsiteX5" fmla="*/ 0 w 9553575"/>
              <a:gd name="connsiteY5" fmla="*/ 0 h 2555875"/>
              <a:gd name="connsiteX0" fmla="*/ 0 w 9553575"/>
              <a:gd name="connsiteY0" fmla="*/ 0 h 3161517"/>
              <a:gd name="connsiteX1" fmla="*/ 9553575 w 9553575"/>
              <a:gd name="connsiteY1" fmla="*/ 0 h 3161517"/>
              <a:gd name="connsiteX2" fmla="*/ 9553575 w 9553575"/>
              <a:gd name="connsiteY2" fmla="*/ 3161517 h 3161517"/>
              <a:gd name="connsiteX3" fmla="*/ 8566376 w 9553575"/>
              <a:gd name="connsiteY3" fmla="*/ 2540845 h 3161517"/>
              <a:gd name="connsiteX4" fmla="*/ 0 w 9553575"/>
              <a:gd name="connsiteY4" fmla="*/ 2555875 h 3161517"/>
              <a:gd name="connsiteX5" fmla="*/ 0 w 9553575"/>
              <a:gd name="connsiteY5" fmla="*/ 0 h 3161517"/>
              <a:gd name="connsiteX0" fmla="*/ 0 w 9553575"/>
              <a:gd name="connsiteY0" fmla="*/ 0 h 3161517"/>
              <a:gd name="connsiteX1" fmla="*/ 9553575 w 9553575"/>
              <a:gd name="connsiteY1" fmla="*/ 0 h 3161517"/>
              <a:gd name="connsiteX2" fmla="*/ 9553575 w 9553575"/>
              <a:gd name="connsiteY2" fmla="*/ 3161517 h 3161517"/>
              <a:gd name="connsiteX3" fmla="*/ 9005763 w 9553575"/>
              <a:gd name="connsiteY3" fmla="*/ 2837728 h 3161517"/>
              <a:gd name="connsiteX4" fmla="*/ 8566376 w 9553575"/>
              <a:gd name="connsiteY4" fmla="*/ 2540845 h 3161517"/>
              <a:gd name="connsiteX5" fmla="*/ 0 w 9553575"/>
              <a:gd name="connsiteY5" fmla="*/ 2555875 h 3161517"/>
              <a:gd name="connsiteX6" fmla="*/ 0 w 9553575"/>
              <a:gd name="connsiteY6" fmla="*/ 0 h 3161517"/>
              <a:gd name="connsiteX0" fmla="*/ 0 w 9553575"/>
              <a:gd name="connsiteY0" fmla="*/ 0 h 3161517"/>
              <a:gd name="connsiteX1" fmla="*/ 9553575 w 9553575"/>
              <a:gd name="connsiteY1" fmla="*/ 0 h 3161517"/>
              <a:gd name="connsiteX2" fmla="*/ 9553575 w 9553575"/>
              <a:gd name="connsiteY2" fmla="*/ 3161517 h 3161517"/>
              <a:gd name="connsiteX3" fmla="*/ 8566376 w 9553575"/>
              <a:gd name="connsiteY3" fmla="*/ 3158361 h 3161517"/>
              <a:gd name="connsiteX4" fmla="*/ 8566376 w 9553575"/>
              <a:gd name="connsiteY4" fmla="*/ 2540845 h 3161517"/>
              <a:gd name="connsiteX5" fmla="*/ 0 w 9553575"/>
              <a:gd name="connsiteY5" fmla="*/ 2555875 h 3161517"/>
              <a:gd name="connsiteX6" fmla="*/ 0 w 9553575"/>
              <a:gd name="connsiteY6" fmla="*/ 0 h 3161517"/>
              <a:gd name="connsiteX0" fmla="*/ 0 w 9553575"/>
              <a:gd name="connsiteY0" fmla="*/ 0 h 3161517"/>
              <a:gd name="connsiteX1" fmla="*/ 9553575 w 9553575"/>
              <a:gd name="connsiteY1" fmla="*/ 0 h 3161517"/>
              <a:gd name="connsiteX2" fmla="*/ 9553575 w 9553575"/>
              <a:gd name="connsiteY2" fmla="*/ 3161517 h 3161517"/>
              <a:gd name="connsiteX3" fmla="*/ 8566376 w 9553575"/>
              <a:gd name="connsiteY3" fmla="*/ 3158361 h 3161517"/>
              <a:gd name="connsiteX4" fmla="*/ 8642576 w 9553575"/>
              <a:gd name="connsiteY4" fmla="*/ 2540845 h 3161517"/>
              <a:gd name="connsiteX5" fmla="*/ 0 w 9553575"/>
              <a:gd name="connsiteY5" fmla="*/ 2555875 h 3161517"/>
              <a:gd name="connsiteX6" fmla="*/ 0 w 9553575"/>
              <a:gd name="connsiteY6" fmla="*/ 0 h 3161517"/>
              <a:gd name="connsiteX0" fmla="*/ 0 w 9553575"/>
              <a:gd name="connsiteY0" fmla="*/ 0 h 3161517"/>
              <a:gd name="connsiteX1" fmla="*/ 9553575 w 9553575"/>
              <a:gd name="connsiteY1" fmla="*/ 0 h 3161517"/>
              <a:gd name="connsiteX2" fmla="*/ 9553575 w 9553575"/>
              <a:gd name="connsiteY2" fmla="*/ 3161517 h 3161517"/>
              <a:gd name="connsiteX3" fmla="*/ 8642576 w 9553575"/>
              <a:gd name="connsiteY3" fmla="*/ 3158361 h 3161517"/>
              <a:gd name="connsiteX4" fmla="*/ 8642576 w 9553575"/>
              <a:gd name="connsiteY4" fmla="*/ 2540845 h 3161517"/>
              <a:gd name="connsiteX5" fmla="*/ 0 w 9553575"/>
              <a:gd name="connsiteY5" fmla="*/ 2555875 h 3161517"/>
              <a:gd name="connsiteX6" fmla="*/ 0 w 9553575"/>
              <a:gd name="connsiteY6" fmla="*/ 0 h 316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3575" h="3161517">
                <a:moveTo>
                  <a:pt x="0" y="0"/>
                </a:moveTo>
                <a:lnTo>
                  <a:pt x="9553575" y="0"/>
                </a:lnTo>
                <a:lnTo>
                  <a:pt x="9553575" y="3161517"/>
                </a:lnTo>
                <a:lnTo>
                  <a:pt x="8642576" y="3158361"/>
                </a:lnTo>
                <a:lnTo>
                  <a:pt x="8642576" y="2540845"/>
                </a:lnTo>
                <a:lnTo>
                  <a:pt x="0" y="2555875"/>
                </a:lnTo>
                <a:lnTo>
                  <a:pt x="0" y="0"/>
                </a:lnTo>
                <a:close/>
              </a:path>
            </a:pathLst>
          </a:custGeom>
          <a:no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28351" tIns="28351" rIns="28351" bIns="0"/>
          <a:lstStyle/>
          <a:p>
            <a:pPr fontAlgn="auto">
              <a:lnSpc>
                <a:spcPct val="80000"/>
              </a:lnSpc>
              <a:spcBef>
                <a:spcPts val="0"/>
              </a:spcBef>
              <a:spcAft>
                <a:spcPts val="0"/>
              </a:spcAft>
              <a:defRPr/>
            </a:pPr>
            <a:r>
              <a:rPr lang="fi-FI" sz="1103" b="1" dirty="0">
                <a:solidFill>
                  <a:prstClr val="black"/>
                </a:solidFill>
                <a:latin typeface="Arial Narrow" panose="020B0606020202030204" pitchFamily="34" charset="0"/>
              </a:rPr>
              <a:t>02. Asiakkaan/potilaan hoito/palvelutapahtuman toiminnot</a:t>
            </a:r>
          </a:p>
        </p:txBody>
      </p:sp>
      <p:sp>
        <p:nvSpPr>
          <p:cNvPr id="202" name="Rounded Rectangle 26"/>
          <p:cNvSpPr/>
          <p:nvPr/>
        </p:nvSpPr>
        <p:spPr bwMode="auto">
          <a:xfrm>
            <a:off x="9428989" y="539755"/>
            <a:ext cx="652609" cy="409411"/>
          </a:xfrm>
          <a:prstGeom prst="roundRect">
            <a:avLst/>
          </a:prstGeom>
          <a:solidFill>
            <a:schemeClr val="accent1">
              <a:alpha val="60000"/>
            </a:scheme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02.38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Perinnät</a:t>
            </a:r>
          </a:p>
        </p:txBody>
      </p:sp>
      <p:sp>
        <p:nvSpPr>
          <p:cNvPr id="238" name="Rounded Rectangle 137"/>
          <p:cNvSpPr/>
          <p:nvPr/>
        </p:nvSpPr>
        <p:spPr bwMode="auto">
          <a:xfrm>
            <a:off x="4687841" y="1440239"/>
            <a:ext cx="651358"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02.18 </a:t>
            </a:r>
            <a:r>
              <a:rPr lang="fi-FI" sz="788" dirty="0" err="1">
                <a:solidFill>
                  <a:prstClr val="black"/>
                </a:solidFill>
                <a:latin typeface="Arial Narrow" panose="020B0606020202030204" pitchFamily="34" charset="0"/>
              </a:rPr>
              <a:t>Meeting</a:t>
            </a:r>
            <a:r>
              <a:rPr lang="fi-FI" sz="788" dirty="0">
                <a:solidFill>
                  <a:prstClr val="black"/>
                </a:solidFill>
                <a:latin typeface="Arial Narrow" panose="020B0606020202030204" pitchFamily="34" charset="0"/>
              </a:rPr>
              <a:t>/hoito-kokous</a:t>
            </a:r>
          </a:p>
        </p:txBody>
      </p:sp>
      <p:sp>
        <p:nvSpPr>
          <p:cNvPr id="230" name="Rounded Rectangle 137"/>
          <p:cNvSpPr/>
          <p:nvPr/>
        </p:nvSpPr>
        <p:spPr bwMode="auto">
          <a:xfrm>
            <a:off x="5372955" y="1440239"/>
            <a:ext cx="651358"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02.43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Asiakkaan /potilaan tiedot</a:t>
            </a:r>
          </a:p>
        </p:txBody>
      </p:sp>
      <p:sp>
        <p:nvSpPr>
          <p:cNvPr id="236" name="Rounded Rectangle 137"/>
          <p:cNvSpPr/>
          <p:nvPr/>
        </p:nvSpPr>
        <p:spPr bwMode="auto">
          <a:xfrm>
            <a:off x="6061408" y="545088"/>
            <a:ext cx="650109" cy="412455"/>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pPr>
            <a:r>
              <a:rPr lang="fi-FI" sz="788" dirty="0">
                <a:solidFill>
                  <a:prstClr val="black"/>
                </a:solidFill>
                <a:latin typeface="Arial Narrow" panose="020B0606020202030204" pitchFamily="34" charset="0"/>
              </a:rPr>
              <a:t>02.42 </a:t>
            </a:r>
          </a:p>
          <a:p>
            <a:pPr algn="ctr" fontAlgn="auto">
              <a:lnSpc>
                <a:spcPct val="80000"/>
              </a:lnSpc>
              <a:spcBef>
                <a:spcPts val="0"/>
              </a:spcBef>
              <a:spcAft>
                <a:spcPts val="0"/>
              </a:spcAft>
            </a:pPr>
            <a:r>
              <a:rPr lang="fi-FI" sz="788" dirty="0">
                <a:solidFill>
                  <a:prstClr val="black"/>
                </a:solidFill>
                <a:latin typeface="Arial Narrow" panose="020B0606020202030204" pitchFamily="34" charset="0"/>
              </a:rPr>
              <a:t>Hoitoisuus-luokitus</a:t>
            </a:r>
          </a:p>
        </p:txBody>
      </p:sp>
      <p:sp>
        <p:nvSpPr>
          <p:cNvPr id="240" name="Rounded Rectangle 137"/>
          <p:cNvSpPr/>
          <p:nvPr/>
        </p:nvSpPr>
        <p:spPr bwMode="auto">
          <a:xfrm>
            <a:off x="5372955" y="1887813"/>
            <a:ext cx="6501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02.41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Ohjaus ja neuvonta</a:t>
            </a:r>
          </a:p>
        </p:txBody>
      </p:sp>
      <p:sp>
        <p:nvSpPr>
          <p:cNvPr id="245" name="Rounded Rectangle 117"/>
          <p:cNvSpPr/>
          <p:nvPr/>
        </p:nvSpPr>
        <p:spPr bwMode="auto">
          <a:xfrm>
            <a:off x="8768597" y="1434305"/>
            <a:ext cx="651359" cy="425071"/>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02.44 Toimenpide-kertomus</a:t>
            </a:r>
          </a:p>
        </p:txBody>
      </p:sp>
      <p:sp>
        <p:nvSpPr>
          <p:cNvPr id="9" name="Freeform 8"/>
          <p:cNvSpPr/>
          <p:nvPr/>
        </p:nvSpPr>
        <p:spPr bwMode="auto">
          <a:xfrm>
            <a:off x="6717901" y="4619243"/>
            <a:ext cx="3428437" cy="2915117"/>
          </a:xfrm>
          <a:custGeom>
            <a:avLst/>
            <a:gdLst>
              <a:gd name="connsiteX0" fmla="*/ 810883 w 5201729"/>
              <a:gd name="connsiteY0" fmla="*/ 0 h 3674853"/>
              <a:gd name="connsiteX1" fmla="*/ 819510 w 5201729"/>
              <a:gd name="connsiteY1" fmla="*/ 2812212 h 3674853"/>
              <a:gd name="connsiteX2" fmla="*/ 0 w 5201729"/>
              <a:gd name="connsiteY2" fmla="*/ 2812212 h 3674853"/>
              <a:gd name="connsiteX3" fmla="*/ 0 w 5201729"/>
              <a:gd name="connsiteY3" fmla="*/ 3674853 h 3674853"/>
              <a:gd name="connsiteX4" fmla="*/ 5201729 w 5201729"/>
              <a:gd name="connsiteY4" fmla="*/ 3674853 h 3674853"/>
              <a:gd name="connsiteX5" fmla="*/ 5201729 w 5201729"/>
              <a:gd name="connsiteY5" fmla="*/ 17253 h 3674853"/>
              <a:gd name="connsiteX6" fmla="*/ 810883 w 5201729"/>
              <a:gd name="connsiteY6" fmla="*/ 0 h 3674853"/>
              <a:gd name="connsiteX0" fmla="*/ 810883 w 5201729"/>
              <a:gd name="connsiteY0" fmla="*/ 4012 h 3678865"/>
              <a:gd name="connsiteX1" fmla="*/ 819510 w 5201729"/>
              <a:gd name="connsiteY1" fmla="*/ 2816224 h 3678865"/>
              <a:gd name="connsiteX2" fmla="*/ 0 w 5201729"/>
              <a:gd name="connsiteY2" fmla="*/ 2816224 h 3678865"/>
              <a:gd name="connsiteX3" fmla="*/ 0 w 5201729"/>
              <a:gd name="connsiteY3" fmla="*/ 3678865 h 3678865"/>
              <a:gd name="connsiteX4" fmla="*/ 5201729 w 5201729"/>
              <a:gd name="connsiteY4" fmla="*/ 3678865 h 3678865"/>
              <a:gd name="connsiteX5" fmla="*/ 5201729 w 5201729"/>
              <a:gd name="connsiteY5" fmla="*/ 0 h 3678865"/>
              <a:gd name="connsiteX6" fmla="*/ 810883 w 5201729"/>
              <a:gd name="connsiteY6" fmla="*/ 4012 h 3678865"/>
              <a:gd name="connsiteX0" fmla="*/ 810883 w 5201729"/>
              <a:gd name="connsiteY0" fmla="*/ 4012 h 3678865"/>
              <a:gd name="connsiteX1" fmla="*/ 819510 w 5201729"/>
              <a:gd name="connsiteY1" fmla="*/ 2816224 h 3678865"/>
              <a:gd name="connsiteX2" fmla="*/ 0 w 5201729"/>
              <a:gd name="connsiteY2" fmla="*/ 3076618 h 3678865"/>
              <a:gd name="connsiteX3" fmla="*/ 0 w 5201729"/>
              <a:gd name="connsiteY3" fmla="*/ 3678865 h 3678865"/>
              <a:gd name="connsiteX4" fmla="*/ 5201729 w 5201729"/>
              <a:gd name="connsiteY4" fmla="*/ 3678865 h 3678865"/>
              <a:gd name="connsiteX5" fmla="*/ 5201729 w 5201729"/>
              <a:gd name="connsiteY5" fmla="*/ 0 h 3678865"/>
              <a:gd name="connsiteX6" fmla="*/ 810883 w 5201729"/>
              <a:gd name="connsiteY6" fmla="*/ 4012 h 3678865"/>
              <a:gd name="connsiteX0" fmla="*/ 810883 w 5201729"/>
              <a:gd name="connsiteY0" fmla="*/ 4012 h 3678865"/>
              <a:gd name="connsiteX1" fmla="*/ 819510 w 5201729"/>
              <a:gd name="connsiteY1" fmla="*/ 3070267 h 3678865"/>
              <a:gd name="connsiteX2" fmla="*/ 0 w 5201729"/>
              <a:gd name="connsiteY2" fmla="*/ 3076618 h 3678865"/>
              <a:gd name="connsiteX3" fmla="*/ 0 w 5201729"/>
              <a:gd name="connsiteY3" fmla="*/ 3678865 h 3678865"/>
              <a:gd name="connsiteX4" fmla="*/ 5201729 w 5201729"/>
              <a:gd name="connsiteY4" fmla="*/ 3678865 h 3678865"/>
              <a:gd name="connsiteX5" fmla="*/ 5201729 w 5201729"/>
              <a:gd name="connsiteY5" fmla="*/ 0 h 3678865"/>
              <a:gd name="connsiteX6" fmla="*/ 810883 w 5201729"/>
              <a:gd name="connsiteY6" fmla="*/ 4012 h 3678865"/>
              <a:gd name="connsiteX0" fmla="*/ 810883 w 5201729"/>
              <a:gd name="connsiteY0" fmla="*/ 4012 h 3678865"/>
              <a:gd name="connsiteX1" fmla="*/ 827469 w 5201729"/>
              <a:gd name="connsiteY1" fmla="*/ 3157747 h 3678865"/>
              <a:gd name="connsiteX2" fmla="*/ 0 w 5201729"/>
              <a:gd name="connsiteY2" fmla="*/ 3076618 h 3678865"/>
              <a:gd name="connsiteX3" fmla="*/ 0 w 5201729"/>
              <a:gd name="connsiteY3" fmla="*/ 3678865 h 3678865"/>
              <a:gd name="connsiteX4" fmla="*/ 5201729 w 5201729"/>
              <a:gd name="connsiteY4" fmla="*/ 3678865 h 3678865"/>
              <a:gd name="connsiteX5" fmla="*/ 5201729 w 5201729"/>
              <a:gd name="connsiteY5" fmla="*/ 0 h 3678865"/>
              <a:gd name="connsiteX6" fmla="*/ 810883 w 5201729"/>
              <a:gd name="connsiteY6" fmla="*/ 4012 h 3678865"/>
              <a:gd name="connsiteX0" fmla="*/ 810883 w 5201729"/>
              <a:gd name="connsiteY0" fmla="*/ 4012 h 3678865"/>
              <a:gd name="connsiteX1" fmla="*/ 819509 w 5201729"/>
              <a:gd name="connsiteY1" fmla="*/ 3078220 h 3678865"/>
              <a:gd name="connsiteX2" fmla="*/ 0 w 5201729"/>
              <a:gd name="connsiteY2" fmla="*/ 3076618 h 3678865"/>
              <a:gd name="connsiteX3" fmla="*/ 0 w 5201729"/>
              <a:gd name="connsiteY3" fmla="*/ 3678865 h 3678865"/>
              <a:gd name="connsiteX4" fmla="*/ 5201729 w 5201729"/>
              <a:gd name="connsiteY4" fmla="*/ 3678865 h 3678865"/>
              <a:gd name="connsiteX5" fmla="*/ 5201729 w 5201729"/>
              <a:gd name="connsiteY5" fmla="*/ 0 h 3678865"/>
              <a:gd name="connsiteX6" fmla="*/ 810883 w 5201729"/>
              <a:gd name="connsiteY6" fmla="*/ 4012 h 3678865"/>
              <a:gd name="connsiteX0" fmla="*/ 810883 w 5201729"/>
              <a:gd name="connsiteY0" fmla="*/ 12116 h 3686969"/>
              <a:gd name="connsiteX1" fmla="*/ 819509 w 5201729"/>
              <a:gd name="connsiteY1" fmla="*/ 3086324 h 3686969"/>
              <a:gd name="connsiteX2" fmla="*/ 0 w 5201729"/>
              <a:gd name="connsiteY2" fmla="*/ 3084722 h 3686969"/>
              <a:gd name="connsiteX3" fmla="*/ 0 w 5201729"/>
              <a:gd name="connsiteY3" fmla="*/ 3686969 h 3686969"/>
              <a:gd name="connsiteX4" fmla="*/ 5201729 w 5201729"/>
              <a:gd name="connsiteY4" fmla="*/ 3686969 h 3686969"/>
              <a:gd name="connsiteX5" fmla="*/ 5201729 w 5201729"/>
              <a:gd name="connsiteY5" fmla="*/ 8104 h 3686969"/>
              <a:gd name="connsiteX6" fmla="*/ 4380113 w 5201729"/>
              <a:gd name="connsiteY6" fmla="*/ 0 h 3686969"/>
              <a:gd name="connsiteX7" fmla="*/ 810883 w 5201729"/>
              <a:gd name="connsiteY7" fmla="*/ 12116 h 3686969"/>
              <a:gd name="connsiteX0" fmla="*/ 810883 w 5201729"/>
              <a:gd name="connsiteY0" fmla="*/ 12116 h 3686969"/>
              <a:gd name="connsiteX1" fmla="*/ 819509 w 5201729"/>
              <a:gd name="connsiteY1" fmla="*/ 3086324 h 3686969"/>
              <a:gd name="connsiteX2" fmla="*/ 0 w 5201729"/>
              <a:gd name="connsiteY2" fmla="*/ 3084722 h 3686969"/>
              <a:gd name="connsiteX3" fmla="*/ 0 w 5201729"/>
              <a:gd name="connsiteY3" fmla="*/ 3686969 h 3686969"/>
              <a:gd name="connsiteX4" fmla="*/ 5201729 w 5201729"/>
              <a:gd name="connsiteY4" fmla="*/ 3686969 h 3686969"/>
              <a:gd name="connsiteX5" fmla="*/ 5176411 w 5201729"/>
              <a:gd name="connsiteY5" fmla="*/ 748274 h 3686969"/>
              <a:gd name="connsiteX6" fmla="*/ 5201729 w 5201729"/>
              <a:gd name="connsiteY6" fmla="*/ 8104 h 3686969"/>
              <a:gd name="connsiteX7" fmla="*/ 4380113 w 5201729"/>
              <a:gd name="connsiteY7" fmla="*/ 0 h 3686969"/>
              <a:gd name="connsiteX8" fmla="*/ 810883 w 5201729"/>
              <a:gd name="connsiteY8" fmla="*/ 12116 h 3686969"/>
              <a:gd name="connsiteX0" fmla="*/ 810883 w 5201729"/>
              <a:gd name="connsiteY0" fmla="*/ 12116 h 3686969"/>
              <a:gd name="connsiteX1" fmla="*/ 819509 w 5201729"/>
              <a:gd name="connsiteY1" fmla="*/ 3086324 h 3686969"/>
              <a:gd name="connsiteX2" fmla="*/ 0 w 5201729"/>
              <a:gd name="connsiteY2" fmla="*/ 3084722 h 3686969"/>
              <a:gd name="connsiteX3" fmla="*/ 0 w 5201729"/>
              <a:gd name="connsiteY3" fmla="*/ 3686969 h 3686969"/>
              <a:gd name="connsiteX4" fmla="*/ 5201729 w 5201729"/>
              <a:gd name="connsiteY4" fmla="*/ 3686969 h 3686969"/>
              <a:gd name="connsiteX5" fmla="*/ 5176411 w 5201729"/>
              <a:gd name="connsiteY5" fmla="*/ 748274 h 3686969"/>
              <a:gd name="connsiteX6" fmla="*/ 4369776 w 5201729"/>
              <a:gd name="connsiteY6" fmla="*/ 744501 h 3686969"/>
              <a:gd name="connsiteX7" fmla="*/ 4380113 w 5201729"/>
              <a:gd name="connsiteY7" fmla="*/ 0 h 3686969"/>
              <a:gd name="connsiteX8" fmla="*/ 810883 w 5201729"/>
              <a:gd name="connsiteY8" fmla="*/ 12116 h 3686969"/>
              <a:gd name="connsiteX0" fmla="*/ 810883 w 5201729"/>
              <a:gd name="connsiteY0" fmla="*/ 12116 h 3686969"/>
              <a:gd name="connsiteX1" fmla="*/ 819509 w 5201729"/>
              <a:gd name="connsiteY1" fmla="*/ 3086324 h 3686969"/>
              <a:gd name="connsiteX2" fmla="*/ 0 w 5201729"/>
              <a:gd name="connsiteY2" fmla="*/ 3084722 h 3686969"/>
              <a:gd name="connsiteX3" fmla="*/ 0 w 5201729"/>
              <a:gd name="connsiteY3" fmla="*/ 3686969 h 3686969"/>
              <a:gd name="connsiteX4" fmla="*/ 5201729 w 5201729"/>
              <a:gd name="connsiteY4" fmla="*/ 3686969 h 3686969"/>
              <a:gd name="connsiteX5" fmla="*/ 5176411 w 5201729"/>
              <a:gd name="connsiteY5" fmla="*/ 748274 h 3686969"/>
              <a:gd name="connsiteX6" fmla="*/ 4369776 w 5201729"/>
              <a:gd name="connsiteY6" fmla="*/ 744501 h 3686969"/>
              <a:gd name="connsiteX7" fmla="*/ 4344458 w 5201729"/>
              <a:gd name="connsiteY7" fmla="*/ 0 h 3686969"/>
              <a:gd name="connsiteX8" fmla="*/ 810883 w 5201729"/>
              <a:gd name="connsiteY8" fmla="*/ 12116 h 3686969"/>
              <a:gd name="connsiteX0" fmla="*/ 810883 w 5201729"/>
              <a:gd name="connsiteY0" fmla="*/ 12116 h 3686969"/>
              <a:gd name="connsiteX1" fmla="*/ 819509 w 5201729"/>
              <a:gd name="connsiteY1" fmla="*/ 3086324 h 3686969"/>
              <a:gd name="connsiteX2" fmla="*/ 0 w 5201729"/>
              <a:gd name="connsiteY2" fmla="*/ 3084722 h 3686969"/>
              <a:gd name="connsiteX3" fmla="*/ 0 w 5201729"/>
              <a:gd name="connsiteY3" fmla="*/ 3686969 h 3686969"/>
              <a:gd name="connsiteX4" fmla="*/ 5201729 w 5201729"/>
              <a:gd name="connsiteY4" fmla="*/ 3686969 h 3686969"/>
              <a:gd name="connsiteX5" fmla="*/ 5176411 w 5201729"/>
              <a:gd name="connsiteY5" fmla="*/ 748274 h 3686969"/>
              <a:gd name="connsiteX6" fmla="*/ 4369776 w 5201729"/>
              <a:gd name="connsiteY6" fmla="*/ 744501 h 3686969"/>
              <a:gd name="connsiteX7" fmla="*/ 4368227 w 5201729"/>
              <a:gd name="connsiteY7" fmla="*/ 0 h 3686969"/>
              <a:gd name="connsiteX8" fmla="*/ 810883 w 5201729"/>
              <a:gd name="connsiteY8" fmla="*/ 12116 h 3686969"/>
              <a:gd name="connsiteX0" fmla="*/ 810883 w 5201729"/>
              <a:gd name="connsiteY0" fmla="*/ 12116 h 3686969"/>
              <a:gd name="connsiteX1" fmla="*/ 819509 w 5201729"/>
              <a:gd name="connsiteY1" fmla="*/ 3086324 h 3686969"/>
              <a:gd name="connsiteX2" fmla="*/ 0 w 5201729"/>
              <a:gd name="connsiteY2" fmla="*/ 3084722 h 3686969"/>
              <a:gd name="connsiteX3" fmla="*/ 0 w 5201729"/>
              <a:gd name="connsiteY3" fmla="*/ 3686969 h 3686969"/>
              <a:gd name="connsiteX4" fmla="*/ 5201729 w 5201729"/>
              <a:gd name="connsiteY4" fmla="*/ 3686969 h 3686969"/>
              <a:gd name="connsiteX5" fmla="*/ 5176411 w 5201729"/>
              <a:gd name="connsiteY5" fmla="*/ 748274 h 3686969"/>
              <a:gd name="connsiteX6" fmla="*/ 4322237 w 5201729"/>
              <a:gd name="connsiteY6" fmla="*/ 744501 h 3686969"/>
              <a:gd name="connsiteX7" fmla="*/ 4368227 w 5201729"/>
              <a:gd name="connsiteY7" fmla="*/ 0 h 3686969"/>
              <a:gd name="connsiteX8" fmla="*/ 810883 w 5201729"/>
              <a:gd name="connsiteY8" fmla="*/ 12116 h 3686969"/>
              <a:gd name="connsiteX0" fmla="*/ 810883 w 5201729"/>
              <a:gd name="connsiteY0" fmla="*/ 12116 h 3686969"/>
              <a:gd name="connsiteX1" fmla="*/ 819509 w 5201729"/>
              <a:gd name="connsiteY1" fmla="*/ 3086324 h 3686969"/>
              <a:gd name="connsiteX2" fmla="*/ 0 w 5201729"/>
              <a:gd name="connsiteY2" fmla="*/ 3084722 h 3686969"/>
              <a:gd name="connsiteX3" fmla="*/ 0 w 5201729"/>
              <a:gd name="connsiteY3" fmla="*/ 3686969 h 3686969"/>
              <a:gd name="connsiteX4" fmla="*/ 5201729 w 5201729"/>
              <a:gd name="connsiteY4" fmla="*/ 3686969 h 3686969"/>
              <a:gd name="connsiteX5" fmla="*/ 5176411 w 5201729"/>
              <a:gd name="connsiteY5" fmla="*/ 748274 h 3686969"/>
              <a:gd name="connsiteX6" fmla="*/ 4322237 w 5201729"/>
              <a:gd name="connsiteY6" fmla="*/ 744501 h 3686969"/>
              <a:gd name="connsiteX7" fmla="*/ 4320687 w 5201729"/>
              <a:gd name="connsiteY7" fmla="*/ 0 h 3686969"/>
              <a:gd name="connsiteX8" fmla="*/ 810883 w 5201729"/>
              <a:gd name="connsiteY8" fmla="*/ 12116 h 3686969"/>
              <a:gd name="connsiteX0" fmla="*/ 844778 w 5201729"/>
              <a:gd name="connsiteY0" fmla="*/ 23407 h 3686969"/>
              <a:gd name="connsiteX1" fmla="*/ 819509 w 5201729"/>
              <a:gd name="connsiteY1" fmla="*/ 3086324 h 3686969"/>
              <a:gd name="connsiteX2" fmla="*/ 0 w 5201729"/>
              <a:gd name="connsiteY2" fmla="*/ 3084722 h 3686969"/>
              <a:gd name="connsiteX3" fmla="*/ 0 w 5201729"/>
              <a:gd name="connsiteY3" fmla="*/ 3686969 h 3686969"/>
              <a:gd name="connsiteX4" fmla="*/ 5201729 w 5201729"/>
              <a:gd name="connsiteY4" fmla="*/ 3686969 h 3686969"/>
              <a:gd name="connsiteX5" fmla="*/ 5176411 w 5201729"/>
              <a:gd name="connsiteY5" fmla="*/ 748274 h 3686969"/>
              <a:gd name="connsiteX6" fmla="*/ 4322237 w 5201729"/>
              <a:gd name="connsiteY6" fmla="*/ 744501 h 3686969"/>
              <a:gd name="connsiteX7" fmla="*/ 4320687 w 5201729"/>
              <a:gd name="connsiteY7" fmla="*/ 0 h 3686969"/>
              <a:gd name="connsiteX8" fmla="*/ 844778 w 5201729"/>
              <a:gd name="connsiteY8" fmla="*/ 23407 h 3686969"/>
              <a:gd name="connsiteX0" fmla="*/ 844778 w 5201729"/>
              <a:gd name="connsiteY0" fmla="*/ 23407 h 3686969"/>
              <a:gd name="connsiteX1" fmla="*/ 853404 w 5201729"/>
              <a:gd name="connsiteY1" fmla="*/ 3086325 h 3686969"/>
              <a:gd name="connsiteX2" fmla="*/ 0 w 5201729"/>
              <a:gd name="connsiteY2" fmla="*/ 3084722 h 3686969"/>
              <a:gd name="connsiteX3" fmla="*/ 0 w 5201729"/>
              <a:gd name="connsiteY3" fmla="*/ 3686969 h 3686969"/>
              <a:gd name="connsiteX4" fmla="*/ 5201729 w 5201729"/>
              <a:gd name="connsiteY4" fmla="*/ 3686969 h 3686969"/>
              <a:gd name="connsiteX5" fmla="*/ 5176411 w 5201729"/>
              <a:gd name="connsiteY5" fmla="*/ 748274 h 3686969"/>
              <a:gd name="connsiteX6" fmla="*/ 4322237 w 5201729"/>
              <a:gd name="connsiteY6" fmla="*/ 744501 h 3686969"/>
              <a:gd name="connsiteX7" fmla="*/ 4320687 w 5201729"/>
              <a:gd name="connsiteY7" fmla="*/ 0 h 3686969"/>
              <a:gd name="connsiteX8" fmla="*/ 844778 w 5201729"/>
              <a:gd name="connsiteY8" fmla="*/ 23407 h 3686969"/>
              <a:gd name="connsiteX0" fmla="*/ 844778 w 5201729"/>
              <a:gd name="connsiteY0" fmla="*/ 23407 h 3686969"/>
              <a:gd name="connsiteX1" fmla="*/ 853404 w 5201729"/>
              <a:gd name="connsiteY1" fmla="*/ 3086325 h 3686969"/>
              <a:gd name="connsiteX2" fmla="*/ 0 w 5201729"/>
              <a:gd name="connsiteY2" fmla="*/ 3084722 h 3686969"/>
              <a:gd name="connsiteX3" fmla="*/ 0 w 5201729"/>
              <a:gd name="connsiteY3" fmla="*/ 3686969 h 3686969"/>
              <a:gd name="connsiteX4" fmla="*/ 5201729 w 5201729"/>
              <a:gd name="connsiteY4" fmla="*/ 3686969 h 3686969"/>
              <a:gd name="connsiteX5" fmla="*/ 5176411 w 5201729"/>
              <a:gd name="connsiteY5" fmla="*/ 748274 h 3686969"/>
              <a:gd name="connsiteX6" fmla="*/ 4322237 w 5201729"/>
              <a:gd name="connsiteY6" fmla="*/ 744501 h 3686969"/>
              <a:gd name="connsiteX7" fmla="*/ 4354582 w 5201729"/>
              <a:gd name="connsiteY7" fmla="*/ 0 h 3686969"/>
              <a:gd name="connsiteX8" fmla="*/ 844778 w 5201729"/>
              <a:gd name="connsiteY8" fmla="*/ 23407 h 3686969"/>
              <a:gd name="connsiteX0" fmla="*/ 844778 w 5201729"/>
              <a:gd name="connsiteY0" fmla="*/ 23407 h 3686969"/>
              <a:gd name="connsiteX1" fmla="*/ 853404 w 5201729"/>
              <a:gd name="connsiteY1" fmla="*/ 3086325 h 3686969"/>
              <a:gd name="connsiteX2" fmla="*/ 0 w 5201729"/>
              <a:gd name="connsiteY2" fmla="*/ 3084722 h 3686969"/>
              <a:gd name="connsiteX3" fmla="*/ 0 w 5201729"/>
              <a:gd name="connsiteY3" fmla="*/ 3686969 h 3686969"/>
              <a:gd name="connsiteX4" fmla="*/ 5201729 w 5201729"/>
              <a:gd name="connsiteY4" fmla="*/ 3686969 h 3686969"/>
              <a:gd name="connsiteX5" fmla="*/ 5176411 w 5201729"/>
              <a:gd name="connsiteY5" fmla="*/ 748274 h 3686969"/>
              <a:gd name="connsiteX6" fmla="*/ 4378729 w 5201729"/>
              <a:gd name="connsiteY6" fmla="*/ 755792 h 3686969"/>
              <a:gd name="connsiteX7" fmla="*/ 4354582 w 5201729"/>
              <a:gd name="connsiteY7" fmla="*/ 0 h 3686969"/>
              <a:gd name="connsiteX8" fmla="*/ 844778 w 5201729"/>
              <a:gd name="connsiteY8" fmla="*/ 23407 h 3686969"/>
              <a:gd name="connsiteX0" fmla="*/ 844778 w 5201729"/>
              <a:gd name="connsiteY0" fmla="*/ 23407 h 3686969"/>
              <a:gd name="connsiteX1" fmla="*/ 853404 w 5201729"/>
              <a:gd name="connsiteY1" fmla="*/ 3086325 h 3686969"/>
              <a:gd name="connsiteX2" fmla="*/ 0 w 5201729"/>
              <a:gd name="connsiteY2" fmla="*/ 3084722 h 3686969"/>
              <a:gd name="connsiteX3" fmla="*/ 0 w 5201729"/>
              <a:gd name="connsiteY3" fmla="*/ 3686969 h 3686969"/>
              <a:gd name="connsiteX4" fmla="*/ 5201729 w 5201729"/>
              <a:gd name="connsiteY4" fmla="*/ 3686969 h 3686969"/>
              <a:gd name="connsiteX5" fmla="*/ 5176411 w 5201729"/>
              <a:gd name="connsiteY5" fmla="*/ 748274 h 3686969"/>
              <a:gd name="connsiteX6" fmla="*/ 4356132 w 5201729"/>
              <a:gd name="connsiteY6" fmla="*/ 755792 h 3686969"/>
              <a:gd name="connsiteX7" fmla="*/ 4354582 w 5201729"/>
              <a:gd name="connsiteY7" fmla="*/ 0 h 3686969"/>
              <a:gd name="connsiteX8" fmla="*/ 844778 w 5201729"/>
              <a:gd name="connsiteY8" fmla="*/ 23407 h 3686969"/>
              <a:gd name="connsiteX0" fmla="*/ 844778 w 5201729"/>
              <a:gd name="connsiteY0" fmla="*/ 23407 h 3694590"/>
              <a:gd name="connsiteX1" fmla="*/ 853404 w 5201729"/>
              <a:gd name="connsiteY1" fmla="*/ 3086325 h 3694590"/>
              <a:gd name="connsiteX2" fmla="*/ 0 w 5201729"/>
              <a:gd name="connsiteY2" fmla="*/ 3084722 h 3694590"/>
              <a:gd name="connsiteX3" fmla="*/ 831260 w 5201729"/>
              <a:gd name="connsiteY3" fmla="*/ 3694590 h 3694590"/>
              <a:gd name="connsiteX4" fmla="*/ 5201729 w 5201729"/>
              <a:gd name="connsiteY4" fmla="*/ 3686969 h 3694590"/>
              <a:gd name="connsiteX5" fmla="*/ 5176411 w 5201729"/>
              <a:gd name="connsiteY5" fmla="*/ 748274 h 3694590"/>
              <a:gd name="connsiteX6" fmla="*/ 4356132 w 5201729"/>
              <a:gd name="connsiteY6" fmla="*/ 755792 h 3694590"/>
              <a:gd name="connsiteX7" fmla="*/ 4354582 w 5201729"/>
              <a:gd name="connsiteY7" fmla="*/ 0 h 3694590"/>
              <a:gd name="connsiteX8" fmla="*/ 844778 w 5201729"/>
              <a:gd name="connsiteY8" fmla="*/ 23407 h 3694590"/>
              <a:gd name="connsiteX0" fmla="*/ 13518 w 4370469"/>
              <a:gd name="connsiteY0" fmla="*/ 23407 h 3694590"/>
              <a:gd name="connsiteX1" fmla="*/ 22144 w 4370469"/>
              <a:gd name="connsiteY1" fmla="*/ 3086325 h 3694590"/>
              <a:gd name="connsiteX2" fmla="*/ 7626 w 4370469"/>
              <a:gd name="connsiteY2" fmla="*/ 3084722 h 3694590"/>
              <a:gd name="connsiteX3" fmla="*/ 0 w 4370469"/>
              <a:gd name="connsiteY3" fmla="*/ 3694590 h 3694590"/>
              <a:gd name="connsiteX4" fmla="*/ 4370469 w 4370469"/>
              <a:gd name="connsiteY4" fmla="*/ 3686969 h 3694590"/>
              <a:gd name="connsiteX5" fmla="*/ 4345151 w 4370469"/>
              <a:gd name="connsiteY5" fmla="*/ 748274 h 3694590"/>
              <a:gd name="connsiteX6" fmla="*/ 3524872 w 4370469"/>
              <a:gd name="connsiteY6" fmla="*/ 755792 h 3694590"/>
              <a:gd name="connsiteX7" fmla="*/ 3523322 w 4370469"/>
              <a:gd name="connsiteY7" fmla="*/ 0 h 3694590"/>
              <a:gd name="connsiteX8" fmla="*/ 13518 w 4370469"/>
              <a:gd name="connsiteY8" fmla="*/ 23407 h 3694590"/>
              <a:gd name="connsiteX0" fmla="*/ 5892 w 4362843"/>
              <a:gd name="connsiteY0" fmla="*/ 23407 h 3702211"/>
              <a:gd name="connsiteX1" fmla="*/ 14518 w 4362843"/>
              <a:gd name="connsiteY1" fmla="*/ 3086325 h 3702211"/>
              <a:gd name="connsiteX2" fmla="*/ 0 w 4362843"/>
              <a:gd name="connsiteY2" fmla="*/ 3084722 h 3702211"/>
              <a:gd name="connsiteX3" fmla="*/ 15253 w 4362843"/>
              <a:gd name="connsiteY3" fmla="*/ 3702211 h 3702211"/>
              <a:gd name="connsiteX4" fmla="*/ 4362843 w 4362843"/>
              <a:gd name="connsiteY4" fmla="*/ 3686969 h 3702211"/>
              <a:gd name="connsiteX5" fmla="*/ 4337525 w 4362843"/>
              <a:gd name="connsiteY5" fmla="*/ 748274 h 3702211"/>
              <a:gd name="connsiteX6" fmla="*/ 3517246 w 4362843"/>
              <a:gd name="connsiteY6" fmla="*/ 755792 h 3702211"/>
              <a:gd name="connsiteX7" fmla="*/ 3515696 w 4362843"/>
              <a:gd name="connsiteY7" fmla="*/ 0 h 3702211"/>
              <a:gd name="connsiteX8" fmla="*/ 5892 w 4362843"/>
              <a:gd name="connsiteY8" fmla="*/ 23407 h 3702211"/>
              <a:gd name="connsiteX0" fmla="*/ 13517 w 4370468"/>
              <a:gd name="connsiteY0" fmla="*/ 23407 h 3702211"/>
              <a:gd name="connsiteX1" fmla="*/ 22143 w 4370468"/>
              <a:gd name="connsiteY1" fmla="*/ 3086325 h 3702211"/>
              <a:gd name="connsiteX2" fmla="*/ 7625 w 4370468"/>
              <a:gd name="connsiteY2" fmla="*/ 3084722 h 3702211"/>
              <a:gd name="connsiteX3" fmla="*/ 0 w 4370468"/>
              <a:gd name="connsiteY3" fmla="*/ 3702211 h 3702211"/>
              <a:gd name="connsiteX4" fmla="*/ 4370468 w 4370468"/>
              <a:gd name="connsiteY4" fmla="*/ 3686969 h 3702211"/>
              <a:gd name="connsiteX5" fmla="*/ 4345150 w 4370468"/>
              <a:gd name="connsiteY5" fmla="*/ 748274 h 3702211"/>
              <a:gd name="connsiteX6" fmla="*/ 3524871 w 4370468"/>
              <a:gd name="connsiteY6" fmla="*/ 755792 h 3702211"/>
              <a:gd name="connsiteX7" fmla="*/ 3523321 w 4370468"/>
              <a:gd name="connsiteY7" fmla="*/ 0 h 3702211"/>
              <a:gd name="connsiteX8" fmla="*/ 13517 w 4370468"/>
              <a:gd name="connsiteY8" fmla="*/ 23407 h 3702211"/>
              <a:gd name="connsiteX0" fmla="*/ 13517 w 4370468"/>
              <a:gd name="connsiteY0" fmla="*/ 23407 h 3702211"/>
              <a:gd name="connsiteX1" fmla="*/ 22143 w 4370468"/>
              <a:gd name="connsiteY1" fmla="*/ 3086325 h 3702211"/>
              <a:gd name="connsiteX2" fmla="*/ 22878 w 4370468"/>
              <a:gd name="connsiteY2" fmla="*/ 3084722 h 3702211"/>
              <a:gd name="connsiteX3" fmla="*/ 0 w 4370468"/>
              <a:gd name="connsiteY3" fmla="*/ 3702211 h 3702211"/>
              <a:gd name="connsiteX4" fmla="*/ 4370468 w 4370468"/>
              <a:gd name="connsiteY4" fmla="*/ 3686969 h 3702211"/>
              <a:gd name="connsiteX5" fmla="*/ 4345150 w 4370468"/>
              <a:gd name="connsiteY5" fmla="*/ 748274 h 3702211"/>
              <a:gd name="connsiteX6" fmla="*/ 3524871 w 4370468"/>
              <a:gd name="connsiteY6" fmla="*/ 755792 h 3702211"/>
              <a:gd name="connsiteX7" fmla="*/ 3523321 w 4370468"/>
              <a:gd name="connsiteY7" fmla="*/ 0 h 3702211"/>
              <a:gd name="connsiteX8" fmla="*/ 13517 w 4370468"/>
              <a:gd name="connsiteY8" fmla="*/ 23407 h 3702211"/>
              <a:gd name="connsiteX0" fmla="*/ 0 w 4356951"/>
              <a:gd name="connsiteY0" fmla="*/ 23407 h 3702211"/>
              <a:gd name="connsiteX1" fmla="*/ 8626 w 4356951"/>
              <a:gd name="connsiteY1" fmla="*/ 3086325 h 3702211"/>
              <a:gd name="connsiteX2" fmla="*/ 9361 w 4356951"/>
              <a:gd name="connsiteY2" fmla="*/ 3084722 h 3702211"/>
              <a:gd name="connsiteX3" fmla="*/ 16988 w 4356951"/>
              <a:gd name="connsiteY3" fmla="*/ 3702211 h 3702211"/>
              <a:gd name="connsiteX4" fmla="*/ 4356951 w 4356951"/>
              <a:gd name="connsiteY4" fmla="*/ 3686969 h 3702211"/>
              <a:gd name="connsiteX5" fmla="*/ 4331633 w 4356951"/>
              <a:gd name="connsiteY5" fmla="*/ 748274 h 3702211"/>
              <a:gd name="connsiteX6" fmla="*/ 3511354 w 4356951"/>
              <a:gd name="connsiteY6" fmla="*/ 755792 h 3702211"/>
              <a:gd name="connsiteX7" fmla="*/ 3509804 w 4356951"/>
              <a:gd name="connsiteY7" fmla="*/ 0 h 3702211"/>
              <a:gd name="connsiteX8" fmla="*/ 0 w 4356951"/>
              <a:gd name="connsiteY8" fmla="*/ 23407 h 3702211"/>
              <a:gd name="connsiteX0" fmla="*/ 0 w 4356951"/>
              <a:gd name="connsiteY0" fmla="*/ 23407 h 3702211"/>
              <a:gd name="connsiteX1" fmla="*/ 8626 w 4356951"/>
              <a:gd name="connsiteY1" fmla="*/ 3086325 h 3702211"/>
              <a:gd name="connsiteX2" fmla="*/ 9361 w 4356951"/>
              <a:gd name="connsiteY2" fmla="*/ 3084722 h 3702211"/>
              <a:gd name="connsiteX3" fmla="*/ 1735 w 4356951"/>
              <a:gd name="connsiteY3" fmla="*/ 3702211 h 3702211"/>
              <a:gd name="connsiteX4" fmla="*/ 4356951 w 4356951"/>
              <a:gd name="connsiteY4" fmla="*/ 3686969 h 3702211"/>
              <a:gd name="connsiteX5" fmla="*/ 4331633 w 4356951"/>
              <a:gd name="connsiteY5" fmla="*/ 748274 h 3702211"/>
              <a:gd name="connsiteX6" fmla="*/ 3511354 w 4356951"/>
              <a:gd name="connsiteY6" fmla="*/ 755792 h 3702211"/>
              <a:gd name="connsiteX7" fmla="*/ 3509804 w 4356951"/>
              <a:gd name="connsiteY7" fmla="*/ 0 h 3702211"/>
              <a:gd name="connsiteX8" fmla="*/ 0 w 4356951"/>
              <a:gd name="connsiteY8" fmla="*/ 23407 h 370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951" h="3702211">
                <a:moveTo>
                  <a:pt x="0" y="23407"/>
                </a:moveTo>
                <a:cubicBezTo>
                  <a:pt x="2876" y="960811"/>
                  <a:pt x="5750" y="2148921"/>
                  <a:pt x="8626" y="3086325"/>
                </a:cubicBezTo>
                <a:lnTo>
                  <a:pt x="9361" y="3084722"/>
                </a:lnTo>
                <a:lnTo>
                  <a:pt x="1735" y="3702211"/>
                </a:lnTo>
                <a:lnTo>
                  <a:pt x="4356951" y="3686969"/>
                </a:lnTo>
                <a:lnTo>
                  <a:pt x="4331633" y="748274"/>
                </a:lnTo>
                <a:lnTo>
                  <a:pt x="3511354" y="755792"/>
                </a:lnTo>
                <a:cubicBezTo>
                  <a:pt x="3510838" y="507625"/>
                  <a:pt x="3510320" y="248167"/>
                  <a:pt x="3509804" y="0"/>
                </a:cubicBezTo>
                <a:lnTo>
                  <a:pt x="0" y="23407"/>
                </a:lnTo>
                <a:close/>
              </a:path>
            </a:pathLst>
          </a:custGeom>
          <a:no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28351" tIns="28351" rIns="28351" bIns="0"/>
          <a:lstStyle/>
          <a:p>
            <a:pPr fontAlgn="auto">
              <a:lnSpc>
                <a:spcPct val="80000"/>
              </a:lnSpc>
              <a:spcBef>
                <a:spcPts val="0"/>
              </a:spcBef>
              <a:spcAft>
                <a:spcPts val="0"/>
              </a:spcAft>
              <a:defRPr/>
            </a:pPr>
            <a:endParaRPr lang="en-US" sz="1103" b="1" dirty="0">
              <a:solidFill>
                <a:prstClr val="black"/>
              </a:solidFill>
              <a:latin typeface="Arial Narrow" panose="020B0606020202030204" pitchFamily="34" charset="0"/>
            </a:endParaRPr>
          </a:p>
        </p:txBody>
      </p:sp>
      <p:sp>
        <p:nvSpPr>
          <p:cNvPr id="4289" name="Rectangle 10"/>
          <p:cNvSpPr>
            <a:spLocks noChangeArrowheads="1"/>
          </p:cNvSpPr>
          <p:nvPr/>
        </p:nvSpPr>
        <p:spPr bwMode="auto">
          <a:xfrm>
            <a:off x="6716929" y="4620772"/>
            <a:ext cx="2831224" cy="21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pPr>
            <a:r>
              <a:rPr lang="fi-FI" sz="1024" b="1" dirty="0">
                <a:solidFill>
                  <a:srgbClr val="000000"/>
                </a:solidFill>
                <a:latin typeface="Arial Narrow" pitchFamily="34" charset="0"/>
                <a:cs typeface="Arial" charset="0"/>
              </a:rPr>
              <a:t>11.Terveyden- /sosiaalihuollon järjestelmätoiminnot</a:t>
            </a:r>
          </a:p>
        </p:txBody>
      </p:sp>
      <p:grpSp>
        <p:nvGrpSpPr>
          <p:cNvPr id="4292" name="Ryhmä 231"/>
          <p:cNvGrpSpPr>
            <a:grpSpLocks/>
          </p:cNvGrpSpPr>
          <p:nvPr/>
        </p:nvGrpSpPr>
        <p:grpSpPr bwMode="auto">
          <a:xfrm>
            <a:off x="642679" y="4947076"/>
            <a:ext cx="325054" cy="205034"/>
            <a:chOff x="5847556" y="5605463"/>
            <a:chExt cx="413544" cy="261937"/>
          </a:xfrm>
        </p:grpSpPr>
        <p:cxnSp>
          <p:nvCxnSpPr>
            <p:cNvPr id="241" name="Suora yhdysviiva 240"/>
            <p:cNvCxnSpPr/>
            <p:nvPr/>
          </p:nvCxnSpPr>
          <p:spPr>
            <a:xfrm flipV="1">
              <a:off x="5847556" y="5605463"/>
              <a:ext cx="413544" cy="244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2" name="Suora yhdysviiva 241"/>
            <p:cNvCxnSpPr/>
            <p:nvPr/>
          </p:nvCxnSpPr>
          <p:spPr>
            <a:xfrm>
              <a:off x="5847556" y="5605463"/>
              <a:ext cx="413544" cy="261937"/>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60" name="Rounded Rectangle 69"/>
          <p:cNvSpPr/>
          <p:nvPr/>
        </p:nvSpPr>
        <p:spPr bwMode="auto">
          <a:xfrm>
            <a:off x="478903" y="4834558"/>
            <a:ext cx="652609" cy="410068"/>
          </a:xfrm>
          <a:prstGeom prst="roundRect">
            <a:avLst/>
          </a:prstGeom>
          <a:solidFill>
            <a:schemeClr val="accent2">
              <a:lumMod val="20000"/>
              <a:lumOff val="80000"/>
            </a:scheme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09.01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Materiaali-hallinto</a:t>
            </a:r>
          </a:p>
        </p:txBody>
      </p:sp>
      <p:sp>
        <p:nvSpPr>
          <p:cNvPr id="369" name="Tekstiruutu 368"/>
          <p:cNvSpPr txBox="1"/>
          <p:nvPr/>
        </p:nvSpPr>
        <p:spPr>
          <a:xfrm>
            <a:off x="9613816" y="9809"/>
            <a:ext cx="915807" cy="334835"/>
          </a:xfrm>
          <a:prstGeom prst="rect">
            <a:avLst/>
          </a:prstGeom>
          <a:noFill/>
        </p:spPr>
        <p:txBody>
          <a:bodyPr wrap="square">
            <a:spAutoFit/>
          </a:bodyPr>
          <a:lstStyle/>
          <a:p>
            <a:pPr eaLnBrk="1" hangingPunct="1">
              <a:defRPr/>
            </a:pPr>
            <a:r>
              <a:rPr lang="fi-FI" sz="788" dirty="0">
                <a:solidFill>
                  <a:prstClr val="black"/>
                </a:solidFill>
                <a:latin typeface="Arial" charset="0"/>
                <a:cs typeface="Arial" charset="0"/>
              </a:rPr>
              <a:t>Toiminnallinen integraatio </a:t>
            </a:r>
          </a:p>
        </p:txBody>
      </p:sp>
      <p:sp>
        <p:nvSpPr>
          <p:cNvPr id="370" name="Tekstiruutu 369"/>
          <p:cNvSpPr txBox="1"/>
          <p:nvPr/>
        </p:nvSpPr>
        <p:spPr>
          <a:xfrm>
            <a:off x="6871283" y="21696"/>
            <a:ext cx="1048925" cy="334835"/>
          </a:xfrm>
          <a:prstGeom prst="rect">
            <a:avLst/>
          </a:prstGeom>
          <a:noFill/>
        </p:spPr>
        <p:txBody>
          <a:bodyPr wrap="square">
            <a:spAutoFit/>
          </a:bodyPr>
          <a:lstStyle/>
          <a:p>
            <a:pPr eaLnBrk="1" hangingPunct="1">
              <a:defRPr/>
            </a:pPr>
            <a:r>
              <a:rPr lang="fi-FI" sz="788" dirty="0">
                <a:solidFill>
                  <a:prstClr val="black"/>
                </a:solidFill>
                <a:latin typeface="Arial" charset="0"/>
                <a:cs typeface="Arial" charset="0"/>
              </a:rPr>
              <a:t>Lisätoimintoja sivulla 2</a:t>
            </a:r>
          </a:p>
        </p:txBody>
      </p:sp>
      <p:sp>
        <p:nvSpPr>
          <p:cNvPr id="270" name="Rounded Rectangle 108"/>
          <p:cNvSpPr/>
          <p:nvPr/>
        </p:nvSpPr>
        <p:spPr bwMode="auto">
          <a:xfrm>
            <a:off x="9472006" y="7067056"/>
            <a:ext cx="651358"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11.30 Asiakirja-palvelin (mm. AV-materiaali)</a:t>
            </a:r>
          </a:p>
        </p:txBody>
      </p:sp>
      <p:sp>
        <p:nvSpPr>
          <p:cNvPr id="563" name="Rounded Rectangle 29"/>
          <p:cNvSpPr/>
          <p:nvPr/>
        </p:nvSpPr>
        <p:spPr bwMode="auto">
          <a:xfrm>
            <a:off x="8768598" y="1879558"/>
            <a:ext cx="652609" cy="425593"/>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02.45 Hakutoiminnat</a:t>
            </a:r>
          </a:p>
        </p:txBody>
      </p:sp>
      <p:sp>
        <p:nvSpPr>
          <p:cNvPr id="232" name="Rounded Rectangle 69"/>
          <p:cNvSpPr/>
          <p:nvPr/>
        </p:nvSpPr>
        <p:spPr bwMode="auto">
          <a:xfrm>
            <a:off x="6619506" y="62080"/>
            <a:ext cx="248791" cy="193687"/>
          </a:xfrm>
          <a:prstGeom prst="roundRect">
            <a:avLst/>
          </a:prstGeom>
          <a:solidFill>
            <a:srgbClr val="00B0F0">
              <a:alpha val="60000"/>
            </a:srgb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pPr>
            <a:endParaRPr lang="fi-FI" sz="788" dirty="0">
              <a:solidFill>
                <a:prstClr val="black"/>
              </a:solidFill>
              <a:latin typeface="Arial Narrow" panose="020B0606020202030204" pitchFamily="34" charset="0"/>
            </a:endParaRPr>
          </a:p>
        </p:txBody>
      </p:sp>
      <p:sp>
        <p:nvSpPr>
          <p:cNvPr id="243" name="Rounded Rectangle 69"/>
          <p:cNvSpPr/>
          <p:nvPr/>
        </p:nvSpPr>
        <p:spPr bwMode="auto">
          <a:xfrm>
            <a:off x="7663594" y="71004"/>
            <a:ext cx="231249" cy="202702"/>
          </a:xfrm>
          <a:prstGeom prst="roundRect">
            <a:avLst/>
          </a:prstGeom>
          <a:no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pPr>
            <a:endParaRPr lang="fi-FI" sz="788" dirty="0">
              <a:solidFill>
                <a:prstClr val="black"/>
              </a:solidFill>
              <a:latin typeface="Arial Narrow" panose="020B0606020202030204" pitchFamily="34" charset="0"/>
            </a:endParaRPr>
          </a:p>
        </p:txBody>
      </p:sp>
      <p:sp>
        <p:nvSpPr>
          <p:cNvPr id="249" name="Tekstiruutu 248"/>
          <p:cNvSpPr txBox="1"/>
          <p:nvPr/>
        </p:nvSpPr>
        <p:spPr>
          <a:xfrm>
            <a:off x="7898203" y="27446"/>
            <a:ext cx="1530394" cy="334835"/>
          </a:xfrm>
          <a:prstGeom prst="rect">
            <a:avLst/>
          </a:prstGeom>
          <a:noFill/>
        </p:spPr>
        <p:txBody>
          <a:bodyPr wrap="square">
            <a:spAutoFit/>
          </a:bodyPr>
          <a:lstStyle/>
          <a:p>
            <a:pPr eaLnBrk="1" hangingPunct="1">
              <a:defRPr/>
            </a:pPr>
            <a:r>
              <a:rPr lang="fi-FI" sz="788" dirty="0">
                <a:solidFill>
                  <a:prstClr val="black"/>
                </a:solidFill>
                <a:latin typeface="Arial" charset="0"/>
                <a:cs typeface="Arial" charset="0"/>
              </a:rPr>
              <a:t>Tarkennuksia laajuuteen</a:t>
            </a:r>
          </a:p>
          <a:p>
            <a:pPr eaLnBrk="1" hangingPunct="1">
              <a:defRPr/>
            </a:pPr>
            <a:r>
              <a:rPr lang="fi-FI" sz="788" dirty="0">
                <a:solidFill>
                  <a:prstClr val="black"/>
                </a:solidFill>
                <a:latin typeface="Arial" charset="0"/>
                <a:cs typeface="Arial" charset="0"/>
              </a:rPr>
              <a:t>toiminnallisuuskartan perässä</a:t>
            </a:r>
          </a:p>
        </p:txBody>
      </p:sp>
      <p:sp>
        <p:nvSpPr>
          <p:cNvPr id="250" name="Rounded Rectangle 108"/>
          <p:cNvSpPr/>
          <p:nvPr/>
        </p:nvSpPr>
        <p:spPr bwMode="auto">
          <a:xfrm>
            <a:off x="9475875" y="6621934"/>
            <a:ext cx="651358"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11.29 Dokumenttien hallinta</a:t>
            </a:r>
          </a:p>
        </p:txBody>
      </p:sp>
      <p:sp>
        <p:nvSpPr>
          <p:cNvPr id="252" name="Rounded Rectangle 69"/>
          <p:cNvSpPr/>
          <p:nvPr/>
        </p:nvSpPr>
        <p:spPr bwMode="auto">
          <a:xfrm>
            <a:off x="5972549" y="5274468"/>
            <a:ext cx="652609" cy="425071"/>
          </a:xfrm>
          <a:prstGeom prst="roundRect">
            <a:avLst/>
          </a:prstGeom>
          <a:solidFill>
            <a:schemeClr val="accent1">
              <a:alpha val="60000"/>
            </a:schemeClr>
          </a:solidFill>
          <a:ln w="3810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10.37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Koulun sosiaalityö</a:t>
            </a:r>
          </a:p>
        </p:txBody>
      </p:sp>
      <p:sp>
        <p:nvSpPr>
          <p:cNvPr id="254" name="Freeform 253"/>
          <p:cNvSpPr/>
          <p:nvPr/>
        </p:nvSpPr>
        <p:spPr bwMode="auto">
          <a:xfrm>
            <a:off x="2564514" y="4135809"/>
            <a:ext cx="4091047" cy="3411215"/>
          </a:xfrm>
          <a:custGeom>
            <a:avLst/>
            <a:gdLst>
              <a:gd name="connsiteX0" fmla="*/ 0 w 5184475"/>
              <a:gd name="connsiteY0" fmla="*/ 0 h 4226943"/>
              <a:gd name="connsiteX1" fmla="*/ 0 w 5184475"/>
              <a:gd name="connsiteY1" fmla="*/ 3269411 h 4226943"/>
              <a:gd name="connsiteX2" fmla="*/ 871268 w 5184475"/>
              <a:gd name="connsiteY2" fmla="*/ 3269411 h 4226943"/>
              <a:gd name="connsiteX3" fmla="*/ 871268 w 5184475"/>
              <a:gd name="connsiteY3" fmla="*/ 4226943 h 4226943"/>
              <a:gd name="connsiteX4" fmla="*/ 4373592 w 5184475"/>
              <a:gd name="connsiteY4" fmla="*/ 4226943 h 4226943"/>
              <a:gd name="connsiteX5" fmla="*/ 4373592 w 5184475"/>
              <a:gd name="connsiteY5" fmla="*/ 3278037 h 4226943"/>
              <a:gd name="connsiteX6" fmla="*/ 5184475 w 5184475"/>
              <a:gd name="connsiteY6" fmla="*/ 3278037 h 4226943"/>
              <a:gd name="connsiteX7" fmla="*/ 5184475 w 5184475"/>
              <a:gd name="connsiteY7" fmla="*/ 569343 h 4226943"/>
              <a:gd name="connsiteX8" fmla="*/ 3450566 w 5184475"/>
              <a:gd name="connsiteY8" fmla="*/ 569343 h 4226943"/>
              <a:gd name="connsiteX9" fmla="*/ 3450566 w 5184475"/>
              <a:gd name="connsiteY9" fmla="*/ 0 h 4226943"/>
              <a:gd name="connsiteX10" fmla="*/ 0 w 5184475"/>
              <a:gd name="connsiteY10" fmla="*/ 0 h 4226943"/>
              <a:gd name="connsiteX0" fmla="*/ 0 w 5184475"/>
              <a:gd name="connsiteY0" fmla="*/ 0 h 4226943"/>
              <a:gd name="connsiteX1" fmla="*/ 0 w 5184475"/>
              <a:gd name="connsiteY1" fmla="*/ 3269411 h 4226943"/>
              <a:gd name="connsiteX2" fmla="*/ 871485 w 5184475"/>
              <a:gd name="connsiteY2" fmla="*/ 3103893 h 4226943"/>
              <a:gd name="connsiteX3" fmla="*/ 871268 w 5184475"/>
              <a:gd name="connsiteY3" fmla="*/ 4226943 h 4226943"/>
              <a:gd name="connsiteX4" fmla="*/ 4373592 w 5184475"/>
              <a:gd name="connsiteY4" fmla="*/ 4226943 h 4226943"/>
              <a:gd name="connsiteX5" fmla="*/ 4373592 w 5184475"/>
              <a:gd name="connsiteY5" fmla="*/ 3278037 h 4226943"/>
              <a:gd name="connsiteX6" fmla="*/ 5184475 w 5184475"/>
              <a:gd name="connsiteY6" fmla="*/ 3278037 h 4226943"/>
              <a:gd name="connsiteX7" fmla="*/ 5184475 w 5184475"/>
              <a:gd name="connsiteY7" fmla="*/ 569343 h 4226943"/>
              <a:gd name="connsiteX8" fmla="*/ 3450566 w 5184475"/>
              <a:gd name="connsiteY8" fmla="*/ 569343 h 4226943"/>
              <a:gd name="connsiteX9" fmla="*/ 3450566 w 5184475"/>
              <a:gd name="connsiteY9" fmla="*/ 0 h 4226943"/>
              <a:gd name="connsiteX10" fmla="*/ 0 w 5184475"/>
              <a:gd name="connsiteY10" fmla="*/ 0 h 4226943"/>
              <a:gd name="connsiteX0" fmla="*/ 6352 w 5190827"/>
              <a:gd name="connsiteY0" fmla="*/ 0 h 4226943"/>
              <a:gd name="connsiteX1" fmla="*/ 0 w 5190827"/>
              <a:gd name="connsiteY1" fmla="*/ 3097544 h 4226943"/>
              <a:gd name="connsiteX2" fmla="*/ 877837 w 5190827"/>
              <a:gd name="connsiteY2" fmla="*/ 3103893 h 4226943"/>
              <a:gd name="connsiteX3" fmla="*/ 877620 w 5190827"/>
              <a:gd name="connsiteY3" fmla="*/ 4226943 h 4226943"/>
              <a:gd name="connsiteX4" fmla="*/ 4379944 w 5190827"/>
              <a:gd name="connsiteY4" fmla="*/ 4226943 h 4226943"/>
              <a:gd name="connsiteX5" fmla="*/ 4379944 w 5190827"/>
              <a:gd name="connsiteY5" fmla="*/ 3278037 h 4226943"/>
              <a:gd name="connsiteX6" fmla="*/ 5190827 w 5190827"/>
              <a:gd name="connsiteY6" fmla="*/ 3278037 h 4226943"/>
              <a:gd name="connsiteX7" fmla="*/ 5190827 w 5190827"/>
              <a:gd name="connsiteY7" fmla="*/ 569343 h 4226943"/>
              <a:gd name="connsiteX8" fmla="*/ 3456918 w 5190827"/>
              <a:gd name="connsiteY8" fmla="*/ 569343 h 4226943"/>
              <a:gd name="connsiteX9" fmla="*/ 3456918 w 5190827"/>
              <a:gd name="connsiteY9" fmla="*/ 0 h 4226943"/>
              <a:gd name="connsiteX10" fmla="*/ 6352 w 5190827"/>
              <a:gd name="connsiteY10" fmla="*/ 0 h 4226943"/>
              <a:gd name="connsiteX0" fmla="*/ 6352 w 5190827"/>
              <a:gd name="connsiteY0" fmla="*/ 0 h 4226943"/>
              <a:gd name="connsiteX1" fmla="*/ 0 w 5190827"/>
              <a:gd name="connsiteY1" fmla="*/ 3109825 h 4226943"/>
              <a:gd name="connsiteX2" fmla="*/ 877837 w 5190827"/>
              <a:gd name="connsiteY2" fmla="*/ 3103893 h 4226943"/>
              <a:gd name="connsiteX3" fmla="*/ 877620 w 5190827"/>
              <a:gd name="connsiteY3" fmla="*/ 4226943 h 4226943"/>
              <a:gd name="connsiteX4" fmla="*/ 4379944 w 5190827"/>
              <a:gd name="connsiteY4" fmla="*/ 4226943 h 4226943"/>
              <a:gd name="connsiteX5" fmla="*/ 4379944 w 5190827"/>
              <a:gd name="connsiteY5" fmla="*/ 3278037 h 4226943"/>
              <a:gd name="connsiteX6" fmla="*/ 5190827 w 5190827"/>
              <a:gd name="connsiteY6" fmla="*/ 3278037 h 4226943"/>
              <a:gd name="connsiteX7" fmla="*/ 5190827 w 5190827"/>
              <a:gd name="connsiteY7" fmla="*/ 569343 h 4226943"/>
              <a:gd name="connsiteX8" fmla="*/ 3456918 w 5190827"/>
              <a:gd name="connsiteY8" fmla="*/ 569343 h 4226943"/>
              <a:gd name="connsiteX9" fmla="*/ 3456918 w 5190827"/>
              <a:gd name="connsiteY9" fmla="*/ 0 h 4226943"/>
              <a:gd name="connsiteX10" fmla="*/ 6352 w 5190827"/>
              <a:gd name="connsiteY10" fmla="*/ 0 h 4226943"/>
              <a:gd name="connsiteX0" fmla="*/ 6352 w 5192117"/>
              <a:gd name="connsiteY0" fmla="*/ 0 h 4226943"/>
              <a:gd name="connsiteX1" fmla="*/ 0 w 5192117"/>
              <a:gd name="connsiteY1" fmla="*/ 3109825 h 4226943"/>
              <a:gd name="connsiteX2" fmla="*/ 877837 w 5192117"/>
              <a:gd name="connsiteY2" fmla="*/ 3103893 h 4226943"/>
              <a:gd name="connsiteX3" fmla="*/ 877620 w 5192117"/>
              <a:gd name="connsiteY3" fmla="*/ 4226943 h 4226943"/>
              <a:gd name="connsiteX4" fmla="*/ 4379944 w 5192117"/>
              <a:gd name="connsiteY4" fmla="*/ 4226943 h 4226943"/>
              <a:gd name="connsiteX5" fmla="*/ 4379944 w 5192117"/>
              <a:gd name="connsiteY5" fmla="*/ 3278037 h 4226943"/>
              <a:gd name="connsiteX6" fmla="*/ 5190827 w 5192117"/>
              <a:gd name="connsiteY6" fmla="*/ 3278037 h 4226943"/>
              <a:gd name="connsiteX7" fmla="*/ 5192117 w 5192117"/>
              <a:gd name="connsiteY7" fmla="*/ 791486 h 4226943"/>
              <a:gd name="connsiteX8" fmla="*/ 3456918 w 5192117"/>
              <a:gd name="connsiteY8" fmla="*/ 569343 h 4226943"/>
              <a:gd name="connsiteX9" fmla="*/ 3456918 w 5192117"/>
              <a:gd name="connsiteY9" fmla="*/ 0 h 4226943"/>
              <a:gd name="connsiteX10" fmla="*/ 6352 w 5192117"/>
              <a:gd name="connsiteY10" fmla="*/ 0 h 4226943"/>
              <a:gd name="connsiteX0" fmla="*/ 6352 w 5192117"/>
              <a:gd name="connsiteY0" fmla="*/ 0 h 4226943"/>
              <a:gd name="connsiteX1" fmla="*/ 0 w 5192117"/>
              <a:gd name="connsiteY1" fmla="*/ 3109825 h 4226943"/>
              <a:gd name="connsiteX2" fmla="*/ 877837 w 5192117"/>
              <a:gd name="connsiteY2" fmla="*/ 3103893 h 4226943"/>
              <a:gd name="connsiteX3" fmla="*/ 877620 w 5192117"/>
              <a:gd name="connsiteY3" fmla="*/ 4226943 h 4226943"/>
              <a:gd name="connsiteX4" fmla="*/ 4379944 w 5192117"/>
              <a:gd name="connsiteY4" fmla="*/ 4226943 h 4226943"/>
              <a:gd name="connsiteX5" fmla="*/ 4379944 w 5192117"/>
              <a:gd name="connsiteY5" fmla="*/ 3278037 h 4226943"/>
              <a:gd name="connsiteX6" fmla="*/ 5190827 w 5192117"/>
              <a:gd name="connsiteY6" fmla="*/ 3278037 h 4226943"/>
              <a:gd name="connsiteX7" fmla="*/ 5192117 w 5192117"/>
              <a:gd name="connsiteY7" fmla="*/ 791486 h 4226943"/>
              <a:gd name="connsiteX8" fmla="*/ 2784510 w 5192117"/>
              <a:gd name="connsiteY8" fmla="*/ 785137 h 4226943"/>
              <a:gd name="connsiteX9" fmla="*/ 3456918 w 5192117"/>
              <a:gd name="connsiteY9" fmla="*/ 0 h 4226943"/>
              <a:gd name="connsiteX10" fmla="*/ 6352 w 5192117"/>
              <a:gd name="connsiteY10" fmla="*/ 0 h 4226943"/>
              <a:gd name="connsiteX0" fmla="*/ 6352 w 5192117"/>
              <a:gd name="connsiteY0" fmla="*/ 0 h 4226943"/>
              <a:gd name="connsiteX1" fmla="*/ 0 w 5192117"/>
              <a:gd name="connsiteY1" fmla="*/ 3109825 h 4226943"/>
              <a:gd name="connsiteX2" fmla="*/ 877837 w 5192117"/>
              <a:gd name="connsiteY2" fmla="*/ 3103893 h 4226943"/>
              <a:gd name="connsiteX3" fmla="*/ 877620 w 5192117"/>
              <a:gd name="connsiteY3" fmla="*/ 4226943 h 4226943"/>
              <a:gd name="connsiteX4" fmla="*/ 4379944 w 5192117"/>
              <a:gd name="connsiteY4" fmla="*/ 4226943 h 4226943"/>
              <a:gd name="connsiteX5" fmla="*/ 4379944 w 5192117"/>
              <a:gd name="connsiteY5" fmla="*/ 3278037 h 4226943"/>
              <a:gd name="connsiteX6" fmla="*/ 5190827 w 5192117"/>
              <a:gd name="connsiteY6" fmla="*/ 3278037 h 4226943"/>
              <a:gd name="connsiteX7" fmla="*/ 5192117 w 5192117"/>
              <a:gd name="connsiteY7" fmla="*/ 791486 h 4226943"/>
              <a:gd name="connsiteX8" fmla="*/ 2784510 w 5192117"/>
              <a:gd name="connsiteY8" fmla="*/ 785137 h 4226943"/>
              <a:gd name="connsiteX9" fmla="*/ 2784510 w 5192117"/>
              <a:gd name="connsiteY9" fmla="*/ 6349 h 4226943"/>
              <a:gd name="connsiteX10" fmla="*/ 6352 w 5192117"/>
              <a:gd name="connsiteY10" fmla="*/ 0 h 4226943"/>
              <a:gd name="connsiteX0" fmla="*/ 6352 w 5192117"/>
              <a:gd name="connsiteY0" fmla="*/ 0 h 4226943"/>
              <a:gd name="connsiteX1" fmla="*/ 0 w 5192117"/>
              <a:gd name="connsiteY1" fmla="*/ 3109825 h 4226943"/>
              <a:gd name="connsiteX2" fmla="*/ 877837 w 5192117"/>
              <a:gd name="connsiteY2" fmla="*/ 3103893 h 4226943"/>
              <a:gd name="connsiteX3" fmla="*/ 877620 w 5192117"/>
              <a:gd name="connsiteY3" fmla="*/ 4226943 h 4226943"/>
              <a:gd name="connsiteX4" fmla="*/ 4379944 w 5192117"/>
              <a:gd name="connsiteY4" fmla="*/ 4226943 h 4226943"/>
              <a:gd name="connsiteX5" fmla="*/ 4379944 w 5192117"/>
              <a:gd name="connsiteY5" fmla="*/ 3119308 h 4226943"/>
              <a:gd name="connsiteX6" fmla="*/ 5190827 w 5192117"/>
              <a:gd name="connsiteY6" fmla="*/ 3278037 h 4226943"/>
              <a:gd name="connsiteX7" fmla="*/ 5192117 w 5192117"/>
              <a:gd name="connsiteY7" fmla="*/ 791486 h 4226943"/>
              <a:gd name="connsiteX8" fmla="*/ 2784510 w 5192117"/>
              <a:gd name="connsiteY8" fmla="*/ 785137 h 4226943"/>
              <a:gd name="connsiteX9" fmla="*/ 2784510 w 5192117"/>
              <a:gd name="connsiteY9" fmla="*/ 6349 h 4226943"/>
              <a:gd name="connsiteX10" fmla="*/ 6352 w 5192117"/>
              <a:gd name="connsiteY10" fmla="*/ 0 h 4226943"/>
              <a:gd name="connsiteX0" fmla="*/ 6352 w 5197119"/>
              <a:gd name="connsiteY0" fmla="*/ 0 h 4226943"/>
              <a:gd name="connsiteX1" fmla="*/ 0 w 5197119"/>
              <a:gd name="connsiteY1" fmla="*/ 3109825 h 4226943"/>
              <a:gd name="connsiteX2" fmla="*/ 877837 w 5197119"/>
              <a:gd name="connsiteY2" fmla="*/ 3103893 h 4226943"/>
              <a:gd name="connsiteX3" fmla="*/ 877620 w 5197119"/>
              <a:gd name="connsiteY3" fmla="*/ 4226943 h 4226943"/>
              <a:gd name="connsiteX4" fmla="*/ 4379944 w 5197119"/>
              <a:gd name="connsiteY4" fmla="*/ 4226943 h 4226943"/>
              <a:gd name="connsiteX5" fmla="*/ 4379944 w 5197119"/>
              <a:gd name="connsiteY5" fmla="*/ 3119308 h 4226943"/>
              <a:gd name="connsiteX6" fmla="*/ 5197119 w 5197119"/>
              <a:gd name="connsiteY6" fmla="*/ 3119308 h 4226943"/>
              <a:gd name="connsiteX7" fmla="*/ 5192117 w 5197119"/>
              <a:gd name="connsiteY7" fmla="*/ 791486 h 4226943"/>
              <a:gd name="connsiteX8" fmla="*/ 2784510 w 5197119"/>
              <a:gd name="connsiteY8" fmla="*/ 785137 h 4226943"/>
              <a:gd name="connsiteX9" fmla="*/ 2784510 w 5197119"/>
              <a:gd name="connsiteY9" fmla="*/ 6349 h 4226943"/>
              <a:gd name="connsiteX10" fmla="*/ 6352 w 5197119"/>
              <a:gd name="connsiteY10" fmla="*/ 0 h 4226943"/>
              <a:gd name="connsiteX0" fmla="*/ 6352 w 5197119"/>
              <a:gd name="connsiteY0" fmla="*/ 0 h 4226943"/>
              <a:gd name="connsiteX1" fmla="*/ 0 w 5197119"/>
              <a:gd name="connsiteY1" fmla="*/ 3109825 h 4226943"/>
              <a:gd name="connsiteX2" fmla="*/ 877837 w 5197119"/>
              <a:gd name="connsiteY2" fmla="*/ 3103893 h 4226943"/>
              <a:gd name="connsiteX3" fmla="*/ 877620 w 5197119"/>
              <a:gd name="connsiteY3" fmla="*/ 4226943 h 4226943"/>
              <a:gd name="connsiteX4" fmla="*/ 4379944 w 5197119"/>
              <a:gd name="connsiteY4" fmla="*/ 4226943 h 4226943"/>
              <a:gd name="connsiteX5" fmla="*/ 4379944 w 5197119"/>
              <a:gd name="connsiteY5" fmla="*/ 3119308 h 4226943"/>
              <a:gd name="connsiteX6" fmla="*/ 5197119 w 5197119"/>
              <a:gd name="connsiteY6" fmla="*/ 3119308 h 4226943"/>
              <a:gd name="connsiteX7" fmla="*/ 5192117 w 5197119"/>
              <a:gd name="connsiteY7" fmla="*/ 791486 h 4226943"/>
              <a:gd name="connsiteX8" fmla="*/ 3808213 w 5197119"/>
              <a:gd name="connsiteY8" fmla="*/ 785137 h 4226943"/>
              <a:gd name="connsiteX9" fmla="*/ 2784510 w 5197119"/>
              <a:gd name="connsiteY9" fmla="*/ 6349 h 4226943"/>
              <a:gd name="connsiteX10" fmla="*/ 6352 w 5197119"/>
              <a:gd name="connsiteY10" fmla="*/ 0 h 4226943"/>
              <a:gd name="connsiteX0" fmla="*/ 6352 w 5197119"/>
              <a:gd name="connsiteY0" fmla="*/ 0 h 4226943"/>
              <a:gd name="connsiteX1" fmla="*/ 0 w 5197119"/>
              <a:gd name="connsiteY1" fmla="*/ 3109825 h 4226943"/>
              <a:gd name="connsiteX2" fmla="*/ 877837 w 5197119"/>
              <a:gd name="connsiteY2" fmla="*/ 3103893 h 4226943"/>
              <a:gd name="connsiteX3" fmla="*/ 877620 w 5197119"/>
              <a:gd name="connsiteY3" fmla="*/ 4226943 h 4226943"/>
              <a:gd name="connsiteX4" fmla="*/ 4379944 w 5197119"/>
              <a:gd name="connsiteY4" fmla="*/ 4226943 h 4226943"/>
              <a:gd name="connsiteX5" fmla="*/ 4379944 w 5197119"/>
              <a:gd name="connsiteY5" fmla="*/ 3119308 h 4226943"/>
              <a:gd name="connsiteX6" fmla="*/ 5197119 w 5197119"/>
              <a:gd name="connsiteY6" fmla="*/ 3119308 h 4226943"/>
              <a:gd name="connsiteX7" fmla="*/ 5192117 w 5197119"/>
              <a:gd name="connsiteY7" fmla="*/ 791486 h 4226943"/>
              <a:gd name="connsiteX8" fmla="*/ 3525813 w 5197119"/>
              <a:gd name="connsiteY8" fmla="*/ 773263 h 4226943"/>
              <a:gd name="connsiteX9" fmla="*/ 2784510 w 5197119"/>
              <a:gd name="connsiteY9" fmla="*/ 6349 h 4226943"/>
              <a:gd name="connsiteX10" fmla="*/ 6352 w 5197119"/>
              <a:gd name="connsiteY10" fmla="*/ 0 h 4226943"/>
              <a:gd name="connsiteX0" fmla="*/ 6352 w 5197119"/>
              <a:gd name="connsiteY0" fmla="*/ 0 h 4226943"/>
              <a:gd name="connsiteX1" fmla="*/ 0 w 5197119"/>
              <a:gd name="connsiteY1" fmla="*/ 3109825 h 4226943"/>
              <a:gd name="connsiteX2" fmla="*/ 877837 w 5197119"/>
              <a:gd name="connsiteY2" fmla="*/ 3103893 h 4226943"/>
              <a:gd name="connsiteX3" fmla="*/ 877620 w 5197119"/>
              <a:gd name="connsiteY3" fmla="*/ 4226943 h 4226943"/>
              <a:gd name="connsiteX4" fmla="*/ 4379944 w 5197119"/>
              <a:gd name="connsiteY4" fmla="*/ 4226943 h 4226943"/>
              <a:gd name="connsiteX5" fmla="*/ 4379944 w 5197119"/>
              <a:gd name="connsiteY5" fmla="*/ 3119308 h 4226943"/>
              <a:gd name="connsiteX6" fmla="*/ 5197119 w 5197119"/>
              <a:gd name="connsiteY6" fmla="*/ 3119308 h 4226943"/>
              <a:gd name="connsiteX7" fmla="*/ 5192117 w 5197119"/>
              <a:gd name="connsiteY7" fmla="*/ 791486 h 4226943"/>
              <a:gd name="connsiteX8" fmla="*/ 3514047 w 5197119"/>
              <a:gd name="connsiteY8" fmla="*/ 773263 h 4226943"/>
              <a:gd name="connsiteX9" fmla="*/ 2784510 w 5197119"/>
              <a:gd name="connsiteY9" fmla="*/ 6349 h 4226943"/>
              <a:gd name="connsiteX10" fmla="*/ 6352 w 5197119"/>
              <a:gd name="connsiteY10" fmla="*/ 0 h 4226943"/>
              <a:gd name="connsiteX0" fmla="*/ 6352 w 5197119"/>
              <a:gd name="connsiteY0" fmla="*/ 0 h 4226943"/>
              <a:gd name="connsiteX1" fmla="*/ 0 w 5197119"/>
              <a:gd name="connsiteY1" fmla="*/ 3109825 h 4226943"/>
              <a:gd name="connsiteX2" fmla="*/ 877837 w 5197119"/>
              <a:gd name="connsiteY2" fmla="*/ 3103893 h 4226943"/>
              <a:gd name="connsiteX3" fmla="*/ 877620 w 5197119"/>
              <a:gd name="connsiteY3" fmla="*/ 4226943 h 4226943"/>
              <a:gd name="connsiteX4" fmla="*/ 4379944 w 5197119"/>
              <a:gd name="connsiteY4" fmla="*/ 4226943 h 4226943"/>
              <a:gd name="connsiteX5" fmla="*/ 4379944 w 5197119"/>
              <a:gd name="connsiteY5" fmla="*/ 3119308 h 4226943"/>
              <a:gd name="connsiteX6" fmla="*/ 5197119 w 5197119"/>
              <a:gd name="connsiteY6" fmla="*/ 3119308 h 4226943"/>
              <a:gd name="connsiteX7" fmla="*/ 5192117 w 5197119"/>
              <a:gd name="connsiteY7" fmla="*/ 791486 h 4226943"/>
              <a:gd name="connsiteX8" fmla="*/ 3514048 w 5197119"/>
              <a:gd name="connsiteY8" fmla="*/ 785136 h 4226943"/>
              <a:gd name="connsiteX9" fmla="*/ 2784510 w 5197119"/>
              <a:gd name="connsiteY9" fmla="*/ 6349 h 4226943"/>
              <a:gd name="connsiteX10" fmla="*/ 6352 w 5197119"/>
              <a:gd name="connsiteY10" fmla="*/ 0 h 4226943"/>
              <a:gd name="connsiteX0" fmla="*/ 6352 w 5197119"/>
              <a:gd name="connsiteY0" fmla="*/ 5524 h 4232467"/>
              <a:gd name="connsiteX1" fmla="*/ 0 w 5197119"/>
              <a:gd name="connsiteY1" fmla="*/ 3115349 h 4232467"/>
              <a:gd name="connsiteX2" fmla="*/ 877837 w 5197119"/>
              <a:gd name="connsiteY2" fmla="*/ 3109417 h 4232467"/>
              <a:gd name="connsiteX3" fmla="*/ 877620 w 5197119"/>
              <a:gd name="connsiteY3" fmla="*/ 4232467 h 4232467"/>
              <a:gd name="connsiteX4" fmla="*/ 4379944 w 5197119"/>
              <a:gd name="connsiteY4" fmla="*/ 4232467 h 4232467"/>
              <a:gd name="connsiteX5" fmla="*/ 4379944 w 5197119"/>
              <a:gd name="connsiteY5" fmla="*/ 3124832 h 4232467"/>
              <a:gd name="connsiteX6" fmla="*/ 5197119 w 5197119"/>
              <a:gd name="connsiteY6" fmla="*/ 3124832 h 4232467"/>
              <a:gd name="connsiteX7" fmla="*/ 5192117 w 5197119"/>
              <a:gd name="connsiteY7" fmla="*/ 797010 h 4232467"/>
              <a:gd name="connsiteX8" fmla="*/ 3514048 w 5197119"/>
              <a:gd name="connsiteY8" fmla="*/ 790660 h 4232467"/>
              <a:gd name="connsiteX9" fmla="*/ 3514046 w 5197119"/>
              <a:gd name="connsiteY9" fmla="*/ 0 h 4232467"/>
              <a:gd name="connsiteX10" fmla="*/ 6352 w 5197119"/>
              <a:gd name="connsiteY10" fmla="*/ 5524 h 4232467"/>
              <a:gd name="connsiteX0" fmla="*/ 6352 w 5197119"/>
              <a:gd name="connsiteY0" fmla="*/ 5524 h 4232467"/>
              <a:gd name="connsiteX1" fmla="*/ 0 w 5197119"/>
              <a:gd name="connsiteY1" fmla="*/ 3115349 h 4232467"/>
              <a:gd name="connsiteX2" fmla="*/ 877837 w 5197119"/>
              <a:gd name="connsiteY2" fmla="*/ 3109417 h 4232467"/>
              <a:gd name="connsiteX3" fmla="*/ 877620 w 5197119"/>
              <a:gd name="connsiteY3" fmla="*/ 4232467 h 4232467"/>
              <a:gd name="connsiteX4" fmla="*/ 4379944 w 5197119"/>
              <a:gd name="connsiteY4" fmla="*/ 4232467 h 4232467"/>
              <a:gd name="connsiteX5" fmla="*/ 4352489 w 5197119"/>
              <a:gd name="connsiteY5" fmla="*/ 3602750 h 4232467"/>
              <a:gd name="connsiteX6" fmla="*/ 5197119 w 5197119"/>
              <a:gd name="connsiteY6" fmla="*/ 3124832 h 4232467"/>
              <a:gd name="connsiteX7" fmla="*/ 5192117 w 5197119"/>
              <a:gd name="connsiteY7" fmla="*/ 797010 h 4232467"/>
              <a:gd name="connsiteX8" fmla="*/ 3514048 w 5197119"/>
              <a:gd name="connsiteY8" fmla="*/ 790660 h 4232467"/>
              <a:gd name="connsiteX9" fmla="*/ 3514046 w 5197119"/>
              <a:gd name="connsiteY9" fmla="*/ 0 h 4232467"/>
              <a:gd name="connsiteX10" fmla="*/ 6352 w 5197119"/>
              <a:gd name="connsiteY10" fmla="*/ 5524 h 4232467"/>
              <a:gd name="connsiteX0" fmla="*/ 6352 w 5192451"/>
              <a:gd name="connsiteY0" fmla="*/ 5524 h 4232467"/>
              <a:gd name="connsiteX1" fmla="*/ 0 w 5192451"/>
              <a:gd name="connsiteY1" fmla="*/ 3115349 h 4232467"/>
              <a:gd name="connsiteX2" fmla="*/ 877837 w 5192451"/>
              <a:gd name="connsiteY2" fmla="*/ 3109417 h 4232467"/>
              <a:gd name="connsiteX3" fmla="*/ 877620 w 5192451"/>
              <a:gd name="connsiteY3" fmla="*/ 4232467 h 4232467"/>
              <a:gd name="connsiteX4" fmla="*/ 4379944 w 5192451"/>
              <a:gd name="connsiteY4" fmla="*/ 4232467 h 4232467"/>
              <a:gd name="connsiteX5" fmla="*/ 4352489 w 5192451"/>
              <a:gd name="connsiteY5" fmla="*/ 3602750 h 4232467"/>
              <a:gd name="connsiteX6" fmla="*/ 5190255 w 5192451"/>
              <a:gd name="connsiteY6" fmla="*/ 3602750 h 4232467"/>
              <a:gd name="connsiteX7" fmla="*/ 5192117 w 5192451"/>
              <a:gd name="connsiteY7" fmla="*/ 797010 h 4232467"/>
              <a:gd name="connsiteX8" fmla="*/ 3514048 w 5192451"/>
              <a:gd name="connsiteY8" fmla="*/ 790660 h 4232467"/>
              <a:gd name="connsiteX9" fmla="*/ 3514046 w 5192451"/>
              <a:gd name="connsiteY9" fmla="*/ 0 h 4232467"/>
              <a:gd name="connsiteX10" fmla="*/ 6352 w 5192451"/>
              <a:gd name="connsiteY10" fmla="*/ 5524 h 4232467"/>
              <a:gd name="connsiteX0" fmla="*/ 6352 w 5192451"/>
              <a:gd name="connsiteY0" fmla="*/ 5524 h 4232467"/>
              <a:gd name="connsiteX1" fmla="*/ 0 w 5192451"/>
              <a:gd name="connsiteY1" fmla="*/ 3115349 h 4232467"/>
              <a:gd name="connsiteX2" fmla="*/ 877837 w 5192451"/>
              <a:gd name="connsiteY2" fmla="*/ 3109417 h 4232467"/>
              <a:gd name="connsiteX3" fmla="*/ 877620 w 5192451"/>
              <a:gd name="connsiteY3" fmla="*/ 4232467 h 4232467"/>
              <a:gd name="connsiteX4" fmla="*/ 4379944 w 5192451"/>
              <a:gd name="connsiteY4" fmla="*/ 4232467 h 4232467"/>
              <a:gd name="connsiteX5" fmla="*/ 4379945 w 5192451"/>
              <a:gd name="connsiteY5" fmla="*/ 3609676 h 4232467"/>
              <a:gd name="connsiteX6" fmla="*/ 5190255 w 5192451"/>
              <a:gd name="connsiteY6" fmla="*/ 3602750 h 4232467"/>
              <a:gd name="connsiteX7" fmla="*/ 5192117 w 5192451"/>
              <a:gd name="connsiteY7" fmla="*/ 797010 h 4232467"/>
              <a:gd name="connsiteX8" fmla="*/ 3514048 w 5192451"/>
              <a:gd name="connsiteY8" fmla="*/ 790660 h 4232467"/>
              <a:gd name="connsiteX9" fmla="*/ 3514046 w 5192451"/>
              <a:gd name="connsiteY9" fmla="*/ 0 h 4232467"/>
              <a:gd name="connsiteX10" fmla="*/ 6352 w 5192451"/>
              <a:gd name="connsiteY10" fmla="*/ 5524 h 4232467"/>
              <a:gd name="connsiteX0" fmla="*/ 6352 w 5192451"/>
              <a:gd name="connsiteY0" fmla="*/ 5524 h 4243754"/>
              <a:gd name="connsiteX1" fmla="*/ 0 w 5192451"/>
              <a:gd name="connsiteY1" fmla="*/ 3115349 h 4243754"/>
              <a:gd name="connsiteX2" fmla="*/ 877837 w 5192451"/>
              <a:gd name="connsiteY2" fmla="*/ 3109417 h 4243754"/>
              <a:gd name="connsiteX3" fmla="*/ 27513 w 5192451"/>
              <a:gd name="connsiteY3" fmla="*/ 4243754 h 4243754"/>
              <a:gd name="connsiteX4" fmla="*/ 4379944 w 5192451"/>
              <a:gd name="connsiteY4" fmla="*/ 4232467 h 4243754"/>
              <a:gd name="connsiteX5" fmla="*/ 4379945 w 5192451"/>
              <a:gd name="connsiteY5" fmla="*/ 3609676 h 4243754"/>
              <a:gd name="connsiteX6" fmla="*/ 5190255 w 5192451"/>
              <a:gd name="connsiteY6" fmla="*/ 3602750 h 4243754"/>
              <a:gd name="connsiteX7" fmla="*/ 5192117 w 5192451"/>
              <a:gd name="connsiteY7" fmla="*/ 797010 h 4243754"/>
              <a:gd name="connsiteX8" fmla="*/ 3514048 w 5192451"/>
              <a:gd name="connsiteY8" fmla="*/ 790660 h 4243754"/>
              <a:gd name="connsiteX9" fmla="*/ 3514046 w 5192451"/>
              <a:gd name="connsiteY9" fmla="*/ 0 h 4243754"/>
              <a:gd name="connsiteX10" fmla="*/ 6352 w 5192451"/>
              <a:gd name="connsiteY10" fmla="*/ 5524 h 4243754"/>
              <a:gd name="connsiteX0" fmla="*/ 6352 w 5192451"/>
              <a:gd name="connsiteY0" fmla="*/ 5524 h 4243754"/>
              <a:gd name="connsiteX1" fmla="*/ 0 w 5192451"/>
              <a:gd name="connsiteY1" fmla="*/ 3115349 h 4243754"/>
              <a:gd name="connsiteX2" fmla="*/ 16543 w 5192451"/>
              <a:gd name="connsiteY2" fmla="*/ 3120704 h 4243754"/>
              <a:gd name="connsiteX3" fmla="*/ 27513 w 5192451"/>
              <a:gd name="connsiteY3" fmla="*/ 4243754 h 4243754"/>
              <a:gd name="connsiteX4" fmla="*/ 4379944 w 5192451"/>
              <a:gd name="connsiteY4" fmla="*/ 4232467 h 4243754"/>
              <a:gd name="connsiteX5" fmla="*/ 4379945 w 5192451"/>
              <a:gd name="connsiteY5" fmla="*/ 3609676 h 4243754"/>
              <a:gd name="connsiteX6" fmla="*/ 5190255 w 5192451"/>
              <a:gd name="connsiteY6" fmla="*/ 3602750 h 4243754"/>
              <a:gd name="connsiteX7" fmla="*/ 5192117 w 5192451"/>
              <a:gd name="connsiteY7" fmla="*/ 797010 h 4243754"/>
              <a:gd name="connsiteX8" fmla="*/ 3514048 w 5192451"/>
              <a:gd name="connsiteY8" fmla="*/ 790660 h 4243754"/>
              <a:gd name="connsiteX9" fmla="*/ 3514046 w 5192451"/>
              <a:gd name="connsiteY9" fmla="*/ 0 h 4243754"/>
              <a:gd name="connsiteX10" fmla="*/ 6352 w 5192451"/>
              <a:gd name="connsiteY10" fmla="*/ 5524 h 4243754"/>
              <a:gd name="connsiteX0" fmla="*/ 6352 w 5192451"/>
              <a:gd name="connsiteY0" fmla="*/ 5524 h 4243754"/>
              <a:gd name="connsiteX1" fmla="*/ 0 w 5192451"/>
              <a:gd name="connsiteY1" fmla="*/ 3115349 h 4243754"/>
              <a:gd name="connsiteX2" fmla="*/ 5358 w 5192451"/>
              <a:gd name="connsiteY2" fmla="*/ 3154566 h 4243754"/>
              <a:gd name="connsiteX3" fmla="*/ 27513 w 5192451"/>
              <a:gd name="connsiteY3" fmla="*/ 4243754 h 4243754"/>
              <a:gd name="connsiteX4" fmla="*/ 4379944 w 5192451"/>
              <a:gd name="connsiteY4" fmla="*/ 4232467 h 4243754"/>
              <a:gd name="connsiteX5" fmla="*/ 4379945 w 5192451"/>
              <a:gd name="connsiteY5" fmla="*/ 3609676 h 4243754"/>
              <a:gd name="connsiteX6" fmla="*/ 5190255 w 5192451"/>
              <a:gd name="connsiteY6" fmla="*/ 3602750 h 4243754"/>
              <a:gd name="connsiteX7" fmla="*/ 5192117 w 5192451"/>
              <a:gd name="connsiteY7" fmla="*/ 797010 h 4243754"/>
              <a:gd name="connsiteX8" fmla="*/ 3514048 w 5192451"/>
              <a:gd name="connsiteY8" fmla="*/ 790660 h 4243754"/>
              <a:gd name="connsiteX9" fmla="*/ 3514046 w 5192451"/>
              <a:gd name="connsiteY9" fmla="*/ 0 h 4243754"/>
              <a:gd name="connsiteX10" fmla="*/ 6352 w 5192451"/>
              <a:gd name="connsiteY10" fmla="*/ 5524 h 4243754"/>
              <a:gd name="connsiteX0" fmla="*/ 6352 w 5192451"/>
              <a:gd name="connsiteY0" fmla="*/ 5524 h 4255041"/>
              <a:gd name="connsiteX1" fmla="*/ 0 w 5192451"/>
              <a:gd name="connsiteY1" fmla="*/ 3115349 h 4255041"/>
              <a:gd name="connsiteX2" fmla="*/ 5358 w 5192451"/>
              <a:gd name="connsiteY2" fmla="*/ 3154566 h 4255041"/>
              <a:gd name="connsiteX3" fmla="*/ 5142 w 5192451"/>
              <a:gd name="connsiteY3" fmla="*/ 4255041 h 4255041"/>
              <a:gd name="connsiteX4" fmla="*/ 4379944 w 5192451"/>
              <a:gd name="connsiteY4" fmla="*/ 4232467 h 4255041"/>
              <a:gd name="connsiteX5" fmla="*/ 4379945 w 5192451"/>
              <a:gd name="connsiteY5" fmla="*/ 3609676 h 4255041"/>
              <a:gd name="connsiteX6" fmla="*/ 5190255 w 5192451"/>
              <a:gd name="connsiteY6" fmla="*/ 3602750 h 4255041"/>
              <a:gd name="connsiteX7" fmla="*/ 5192117 w 5192451"/>
              <a:gd name="connsiteY7" fmla="*/ 797010 h 4255041"/>
              <a:gd name="connsiteX8" fmla="*/ 3514048 w 5192451"/>
              <a:gd name="connsiteY8" fmla="*/ 790660 h 4255041"/>
              <a:gd name="connsiteX9" fmla="*/ 3514046 w 5192451"/>
              <a:gd name="connsiteY9" fmla="*/ 0 h 4255041"/>
              <a:gd name="connsiteX10" fmla="*/ 6352 w 5192451"/>
              <a:gd name="connsiteY10" fmla="*/ 5524 h 4255041"/>
              <a:gd name="connsiteX0" fmla="*/ 6352 w 5192451"/>
              <a:gd name="connsiteY0" fmla="*/ 5524 h 4255041"/>
              <a:gd name="connsiteX1" fmla="*/ 0 w 5192451"/>
              <a:gd name="connsiteY1" fmla="*/ 3115349 h 4255041"/>
              <a:gd name="connsiteX2" fmla="*/ 5358 w 5192451"/>
              <a:gd name="connsiteY2" fmla="*/ 3154566 h 4255041"/>
              <a:gd name="connsiteX3" fmla="*/ 5142 w 5192451"/>
              <a:gd name="connsiteY3" fmla="*/ 4255041 h 4255041"/>
              <a:gd name="connsiteX4" fmla="*/ 4379944 w 5192451"/>
              <a:gd name="connsiteY4" fmla="*/ 4232467 h 4255041"/>
              <a:gd name="connsiteX5" fmla="*/ 4368760 w 5192451"/>
              <a:gd name="connsiteY5" fmla="*/ 3185535 h 4255041"/>
              <a:gd name="connsiteX6" fmla="*/ 5190255 w 5192451"/>
              <a:gd name="connsiteY6" fmla="*/ 3602750 h 4255041"/>
              <a:gd name="connsiteX7" fmla="*/ 5192117 w 5192451"/>
              <a:gd name="connsiteY7" fmla="*/ 797010 h 4255041"/>
              <a:gd name="connsiteX8" fmla="*/ 3514048 w 5192451"/>
              <a:gd name="connsiteY8" fmla="*/ 790660 h 4255041"/>
              <a:gd name="connsiteX9" fmla="*/ 3514046 w 5192451"/>
              <a:gd name="connsiteY9" fmla="*/ 0 h 4255041"/>
              <a:gd name="connsiteX10" fmla="*/ 6352 w 5192451"/>
              <a:gd name="connsiteY10" fmla="*/ 5524 h 4255041"/>
              <a:gd name="connsiteX0" fmla="*/ 6352 w 5212627"/>
              <a:gd name="connsiteY0" fmla="*/ 5524 h 4255041"/>
              <a:gd name="connsiteX1" fmla="*/ 0 w 5212627"/>
              <a:gd name="connsiteY1" fmla="*/ 3115349 h 4255041"/>
              <a:gd name="connsiteX2" fmla="*/ 5358 w 5212627"/>
              <a:gd name="connsiteY2" fmla="*/ 3154566 h 4255041"/>
              <a:gd name="connsiteX3" fmla="*/ 5142 w 5212627"/>
              <a:gd name="connsiteY3" fmla="*/ 4255041 h 4255041"/>
              <a:gd name="connsiteX4" fmla="*/ 4379944 w 5212627"/>
              <a:gd name="connsiteY4" fmla="*/ 4232467 h 4255041"/>
              <a:gd name="connsiteX5" fmla="*/ 4368760 w 5212627"/>
              <a:gd name="connsiteY5" fmla="*/ 3185535 h 4255041"/>
              <a:gd name="connsiteX6" fmla="*/ 5212627 w 5212627"/>
              <a:gd name="connsiteY6" fmla="*/ 3200931 h 4255041"/>
              <a:gd name="connsiteX7" fmla="*/ 5192117 w 5212627"/>
              <a:gd name="connsiteY7" fmla="*/ 797010 h 4255041"/>
              <a:gd name="connsiteX8" fmla="*/ 3514048 w 5212627"/>
              <a:gd name="connsiteY8" fmla="*/ 790660 h 4255041"/>
              <a:gd name="connsiteX9" fmla="*/ 3514046 w 5212627"/>
              <a:gd name="connsiteY9" fmla="*/ 0 h 4255041"/>
              <a:gd name="connsiteX10" fmla="*/ 6352 w 5212627"/>
              <a:gd name="connsiteY10" fmla="*/ 5524 h 4255041"/>
              <a:gd name="connsiteX0" fmla="*/ 6352 w 5199914"/>
              <a:gd name="connsiteY0" fmla="*/ 5524 h 4255041"/>
              <a:gd name="connsiteX1" fmla="*/ 0 w 5199914"/>
              <a:gd name="connsiteY1" fmla="*/ 3115349 h 4255041"/>
              <a:gd name="connsiteX2" fmla="*/ 5358 w 5199914"/>
              <a:gd name="connsiteY2" fmla="*/ 3154566 h 4255041"/>
              <a:gd name="connsiteX3" fmla="*/ 5142 w 5199914"/>
              <a:gd name="connsiteY3" fmla="*/ 4255041 h 4255041"/>
              <a:gd name="connsiteX4" fmla="*/ 4379944 w 5199914"/>
              <a:gd name="connsiteY4" fmla="*/ 4232467 h 4255041"/>
              <a:gd name="connsiteX5" fmla="*/ 4368760 w 5199914"/>
              <a:gd name="connsiteY5" fmla="*/ 3185535 h 4255041"/>
              <a:gd name="connsiteX6" fmla="*/ 5199914 w 5199914"/>
              <a:gd name="connsiteY6" fmla="*/ 3188374 h 4255041"/>
              <a:gd name="connsiteX7" fmla="*/ 5192117 w 5199914"/>
              <a:gd name="connsiteY7" fmla="*/ 797010 h 4255041"/>
              <a:gd name="connsiteX8" fmla="*/ 3514048 w 5199914"/>
              <a:gd name="connsiteY8" fmla="*/ 790660 h 4255041"/>
              <a:gd name="connsiteX9" fmla="*/ 3514046 w 5199914"/>
              <a:gd name="connsiteY9" fmla="*/ 0 h 4255041"/>
              <a:gd name="connsiteX10" fmla="*/ 6352 w 5199914"/>
              <a:gd name="connsiteY10" fmla="*/ 5524 h 4255041"/>
              <a:gd name="connsiteX0" fmla="*/ 6352 w 5199914"/>
              <a:gd name="connsiteY0" fmla="*/ 5524 h 4255041"/>
              <a:gd name="connsiteX1" fmla="*/ 0 w 5199914"/>
              <a:gd name="connsiteY1" fmla="*/ 3115349 h 4255041"/>
              <a:gd name="connsiteX2" fmla="*/ 5358 w 5199914"/>
              <a:gd name="connsiteY2" fmla="*/ 3154566 h 4255041"/>
              <a:gd name="connsiteX3" fmla="*/ 5142 w 5199914"/>
              <a:gd name="connsiteY3" fmla="*/ 4255041 h 4255041"/>
              <a:gd name="connsiteX4" fmla="*/ 4379944 w 5199914"/>
              <a:gd name="connsiteY4" fmla="*/ 4232467 h 4255041"/>
              <a:gd name="connsiteX5" fmla="*/ 4368760 w 5199914"/>
              <a:gd name="connsiteY5" fmla="*/ 3185535 h 4255041"/>
              <a:gd name="connsiteX6" fmla="*/ 5199914 w 5199914"/>
              <a:gd name="connsiteY6" fmla="*/ 4233732 h 4255041"/>
              <a:gd name="connsiteX7" fmla="*/ 5192117 w 5199914"/>
              <a:gd name="connsiteY7" fmla="*/ 797010 h 4255041"/>
              <a:gd name="connsiteX8" fmla="*/ 3514048 w 5199914"/>
              <a:gd name="connsiteY8" fmla="*/ 790660 h 4255041"/>
              <a:gd name="connsiteX9" fmla="*/ 3514046 w 5199914"/>
              <a:gd name="connsiteY9" fmla="*/ 0 h 4255041"/>
              <a:gd name="connsiteX10" fmla="*/ 6352 w 5199914"/>
              <a:gd name="connsiteY10" fmla="*/ 5524 h 4255041"/>
              <a:gd name="connsiteX0" fmla="*/ 6352 w 5199914"/>
              <a:gd name="connsiteY0" fmla="*/ 5524 h 4282697"/>
              <a:gd name="connsiteX1" fmla="*/ 0 w 5199914"/>
              <a:gd name="connsiteY1" fmla="*/ 3115349 h 4282697"/>
              <a:gd name="connsiteX2" fmla="*/ 5358 w 5199914"/>
              <a:gd name="connsiteY2" fmla="*/ 3154566 h 4282697"/>
              <a:gd name="connsiteX3" fmla="*/ 5142 w 5199914"/>
              <a:gd name="connsiteY3" fmla="*/ 4255041 h 4282697"/>
              <a:gd name="connsiteX4" fmla="*/ 4379944 w 5199914"/>
              <a:gd name="connsiteY4" fmla="*/ 4232467 h 4282697"/>
              <a:gd name="connsiteX5" fmla="*/ 4340157 w 5199914"/>
              <a:gd name="connsiteY5" fmla="*/ 4221476 h 4282697"/>
              <a:gd name="connsiteX6" fmla="*/ 5199914 w 5199914"/>
              <a:gd name="connsiteY6" fmla="*/ 4233732 h 4282697"/>
              <a:gd name="connsiteX7" fmla="*/ 5192117 w 5199914"/>
              <a:gd name="connsiteY7" fmla="*/ 797010 h 4282697"/>
              <a:gd name="connsiteX8" fmla="*/ 3514048 w 5199914"/>
              <a:gd name="connsiteY8" fmla="*/ 790660 h 4282697"/>
              <a:gd name="connsiteX9" fmla="*/ 3514046 w 5199914"/>
              <a:gd name="connsiteY9" fmla="*/ 0 h 4282697"/>
              <a:gd name="connsiteX10" fmla="*/ 6352 w 5199914"/>
              <a:gd name="connsiteY10" fmla="*/ 5524 h 428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99914" h="4282697">
                <a:moveTo>
                  <a:pt x="6352" y="5524"/>
                </a:moveTo>
                <a:cubicBezTo>
                  <a:pt x="4235" y="1038039"/>
                  <a:pt x="2117" y="2082834"/>
                  <a:pt x="0" y="3115349"/>
                </a:cubicBezTo>
                <a:lnTo>
                  <a:pt x="5358" y="3154566"/>
                </a:lnTo>
                <a:cubicBezTo>
                  <a:pt x="5286" y="3528916"/>
                  <a:pt x="5214" y="3880691"/>
                  <a:pt x="5142" y="4255041"/>
                </a:cubicBezTo>
                <a:lnTo>
                  <a:pt x="4379944" y="4232467"/>
                </a:lnTo>
                <a:cubicBezTo>
                  <a:pt x="4379944" y="4024870"/>
                  <a:pt x="4340157" y="4429073"/>
                  <a:pt x="4340157" y="4221476"/>
                </a:cubicBezTo>
                <a:lnTo>
                  <a:pt x="5199914" y="4233732"/>
                </a:lnTo>
                <a:cubicBezTo>
                  <a:pt x="5198247" y="3457791"/>
                  <a:pt x="5193784" y="1572951"/>
                  <a:pt x="5192117" y="797010"/>
                </a:cubicBezTo>
                <a:lnTo>
                  <a:pt x="3514048" y="790660"/>
                </a:lnTo>
                <a:cubicBezTo>
                  <a:pt x="3514047" y="527107"/>
                  <a:pt x="3514047" y="263553"/>
                  <a:pt x="3514046" y="0"/>
                </a:cubicBezTo>
                <a:lnTo>
                  <a:pt x="6352" y="5524"/>
                </a:lnTo>
                <a:close/>
              </a:path>
            </a:pathLst>
          </a:custGeom>
          <a:no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28351" tIns="28351" rIns="28351" bIns="0"/>
          <a:lstStyle/>
          <a:p>
            <a:pPr fontAlgn="auto">
              <a:lnSpc>
                <a:spcPct val="80000"/>
              </a:lnSpc>
              <a:spcBef>
                <a:spcPts val="0"/>
              </a:spcBef>
              <a:spcAft>
                <a:spcPts val="0"/>
              </a:spcAft>
              <a:defRPr/>
            </a:pPr>
            <a:r>
              <a:rPr lang="fi-FI" sz="1103" b="1" dirty="0">
                <a:solidFill>
                  <a:srgbClr val="000000"/>
                </a:solidFill>
                <a:latin typeface="Arial Narrow" pitchFamily="34" charset="0"/>
              </a:rPr>
              <a:t>10.Valmis sisältö / </a:t>
            </a:r>
            <a:r>
              <a:rPr lang="fi-FI" sz="1103" b="1" dirty="0" err="1">
                <a:solidFill>
                  <a:srgbClr val="000000"/>
                </a:solidFill>
                <a:latin typeface="Arial Narrow" pitchFamily="34" charset="0"/>
              </a:rPr>
              <a:t>toiminnallisuudet</a:t>
            </a:r>
            <a:endParaRPr lang="fi-FI" sz="1103" b="1" dirty="0">
              <a:solidFill>
                <a:srgbClr val="000000"/>
              </a:solidFill>
              <a:latin typeface="Arial Narrow" pitchFamily="34" charset="0"/>
            </a:endParaRPr>
          </a:p>
        </p:txBody>
      </p:sp>
      <p:sp>
        <p:nvSpPr>
          <p:cNvPr id="280" name="Rounded Rectangle 69"/>
          <p:cNvSpPr/>
          <p:nvPr/>
        </p:nvSpPr>
        <p:spPr bwMode="auto">
          <a:xfrm>
            <a:off x="6052744" y="981297"/>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02.46</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Apuvälineet</a:t>
            </a:r>
          </a:p>
        </p:txBody>
      </p:sp>
      <p:sp>
        <p:nvSpPr>
          <p:cNvPr id="283" name="Rounded Rectangle 109"/>
          <p:cNvSpPr/>
          <p:nvPr/>
        </p:nvSpPr>
        <p:spPr bwMode="auto">
          <a:xfrm>
            <a:off x="5980975" y="6183657"/>
            <a:ext cx="642027" cy="397442"/>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w="635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10.39</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Raportit ja laatumittarit</a:t>
            </a:r>
          </a:p>
        </p:txBody>
      </p:sp>
      <p:sp>
        <p:nvSpPr>
          <p:cNvPr id="286" name="Rounded Rectangle 69"/>
          <p:cNvSpPr/>
          <p:nvPr/>
        </p:nvSpPr>
        <p:spPr bwMode="auto">
          <a:xfrm>
            <a:off x="468346" y="6169842"/>
            <a:ext cx="652609" cy="425071"/>
          </a:xfrm>
          <a:prstGeom prst="roundRect">
            <a:avLst/>
          </a:prstGeom>
          <a:solidFill>
            <a:schemeClr val="accent2">
              <a:lumMod val="20000"/>
              <a:lumOff val="80000"/>
            </a:schemeClr>
          </a:solidFill>
          <a:ln w="38100">
            <a:solidFill>
              <a:schemeClr val="tx1"/>
            </a:solidFill>
            <a:prstDash val="soli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09.06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Asiakirjan-hallinta</a:t>
            </a:r>
          </a:p>
        </p:txBody>
      </p:sp>
      <p:sp>
        <p:nvSpPr>
          <p:cNvPr id="279" name="Rounded Rectangle 157"/>
          <p:cNvSpPr/>
          <p:nvPr/>
        </p:nvSpPr>
        <p:spPr bwMode="auto">
          <a:xfrm>
            <a:off x="2599088" y="4841149"/>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10.02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Kotihoito</a:t>
            </a:r>
          </a:p>
        </p:txBody>
      </p:sp>
      <p:sp>
        <p:nvSpPr>
          <p:cNvPr id="285" name="Rounded Rectangle 104"/>
          <p:cNvSpPr/>
          <p:nvPr/>
        </p:nvSpPr>
        <p:spPr bwMode="auto">
          <a:xfrm>
            <a:off x="3273333" y="5285730"/>
            <a:ext cx="652609" cy="425071"/>
          </a:xfrm>
          <a:prstGeom prst="roundRect">
            <a:avLst/>
          </a:prstGeom>
          <a:solidFill>
            <a:srgbClr val="92D050">
              <a:alpha val="6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10.10</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Suun terveydenhoito</a:t>
            </a:r>
          </a:p>
        </p:txBody>
      </p:sp>
      <p:sp>
        <p:nvSpPr>
          <p:cNvPr id="287" name="Rounded Rectangle 104"/>
          <p:cNvSpPr/>
          <p:nvPr/>
        </p:nvSpPr>
        <p:spPr bwMode="auto">
          <a:xfrm>
            <a:off x="2599087" y="7078082"/>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10.07 Vastaanotto / avopalvelut</a:t>
            </a:r>
          </a:p>
        </p:txBody>
      </p:sp>
      <p:sp>
        <p:nvSpPr>
          <p:cNvPr id="289" name="Freeform 288"/>
          <p:cNvSpPr/>
          <p:nvPr/>
        </p:nvSpPr>
        <p:spPr bwMode="auto">
          <a:xfrm>
            <a:off x="392355" y="2447907"/>
            <a:ext cx="2070538" cy="2106352"/>
          </a:xfrm>
          <a:custGeom>
            <a:avLst/>
            <a:gdLst>
              <a:gd name="connsiteX0" fmla="*/ 4571 w 3567168"/>
              <a:gd name="connsiteY0" fmla="*/ 0 h 3693226"/>
              <a:gd name="connsiteX1" fmla="*/ 2629017 w 3567168"/>
              <a:gd name="connsiteY1" fmla="*/ 11875 h 3693226"/>
              <a:gd name="connsiteX2" fmla="*/ 2629017 w 3567168"/>
              <a:gd name="connsiteY2" fmla="*/ 2826327 h 3693226"/>
              <a:gd name="connsiteX3" fmla="*/ 3567168 w 3567168"/>
              <a:gd name="connsiteY3" fmla="*/ 2826327 h 3693226"/>
              <a:gd name="connsiteX4" fmla="*/ 3567168 w 3567168"/>
              <a:gd name="connsiteY4" fmla="*/ 3681350 h 3693226"/>
              <a:gd name="connsiteX5" fmla="*/ 4571 w 3567168"/>
              <a:gd name="connsiteY5" fmla="*/ 3693226 h 3693226"/>
              <a:gd name="connsiteX6" fmla="*/ 4571 w 3567168"/>
              <a:gd name="connsiteY6" fmla="*/ 0 h 3693226"/>
              <a:gd name="connsiteX0" fmla="*/ 4571 w 3567168"/>
              <a:gd name="connsiteY0" fmla="*/ 0 h 3693226"/>
              <a:gd name="connsiteX1" fmla="*/ 2629017 w 3567168"/>
              <a:gd name="connsiteY1" fmla="*/ 11875 h 3693226"/>
              <a:gd name="connsiteX2" fmla="*/ 2629017 w 3567168"/>
              <a:gd name="connsiteY2" fmla="*/ 2826327 h 3693226"/>
              <a:gd name="connsiteX3" fmla="*/ 3446518 w 3567168"/>
              <a:gd name="connsiteY3" fmla="*/ 2819977 h 3693226"/>
              <a:gd name="connsiteX4" fmla="*/ 3567168 w 3567168"/>
              <a:gd name="connsiteY4" fmla="*/ 3681350 h 3693226"/>
              <a:gd name="connsiteX5" fmla="*/ 4571 w 3567168"/>
              <a:gd name="connsiteY5" fmla="*/ 3693226 h 3693226"/>
              <a:gd name="connsiteX6" fmla="*/ 4571 w 3567168"/>
              <a:gd name="connsiteY6" fmla="*/ 0 h 3693226"/>
              <a:gd name="connsiteX0" fmla="*/ 4571 w 3567168"/>
              <a:gd name="connsiteY0" fmla="*/ 0 h 3693226"/>
              <a:gd name="connsiteX1" fmla="*/ 2629017 w 3567168"/>
              <a:gd name="connsiteY1" fmla="*/ 11875 h 3693226"/>
              <a:gd name="connsiteX2" fmla="*/ 2629017 w 3567168"/>
              <a:gd name="connsiteY2" fmla="*/ 2826327 h 3693226"/>
              <a:gd name="connsiteX3" fmla="*/ 3478268 w 3567168"/>
              <a:gd name="connsiteY3" fmla="*/ 2826327 h 3693226"/>
              <a:gd name="connsiteX4" fmla="*/ 3567168 w 3567168"/>
              <a:gd name="connsiteY4" fmla="*/ 3681350 h 3693226"/>
              <a:gd name="connsiteX5" fmla="*/ 4571 w 3567168"/>
              <a:gd name="connsiteY5" fmla="*/ 3693226 h 3693226"/>
              <a:gd name="connsiteX6" fmla="*/ 4571 w 3567168"/>
              <a:gd name="connsiteY6" fmla="*/ 0 h 3693226"/>
              <a:gd name="connsiteX0" fmla="*/ 4571 w 3490968"/>
              <a:gd name="connsiteY0" fmla="*/ 0 h 3693226"/>
              <a:gd name="connsiteX1" fmla="*/ 2629017 w 3490968"/>
              <a:gd name="connsiteY1" fmla="*/ 11875 h 3693226"/>
              <a:gd name="connsiteX2" fmla="*/ 2629017 w 3490968"/>
              <a:gd name="connsiteY2" fmla="*/ 2826327 h 3693226"/>
              <a:gd name="connsiteX3" fmla="*/ 3478268 w 3490968"/>
              <a:gd name="connsiteY3" fmla="*/ 2826327 h 3693226"/>
              <a:gd name="connsiteX4" fmla="*/ 3490968 w 3490968"/>
              <a:gd name="connsiteY4" fmla="*/ 3687700 h 3693226"/>
              <a:gd name="connsiteX5" fmla="*/ 4571 w 3490968"/>
              <a:gd name="connsiteY5" fmla="*/ 3693226 h 3693226"/>
              <a:gd name="connsiteX6" fmla="*/ 4571 w 3490968"/>
              <a:gd name="connsiteY6" fmla="*/ 0 h 3693226"/>
              <a:gd name="connsiteX0" fmla="*/ 4571 w 3490968"/>
              <a:gd name="connsiteY0" fmla="*/ 0 h 3693226"/>
              <a:gd name="connsiteX1" fmla="*/ 2629017 w 3490968"/>
              <a:gd name="connsiteY1" fmla="*/ 11875 h 3693226"/>
              <a:gd name="connsiteX2" fmla="*/ 2629017 w 3490968"/>
              <a:gd name="connsiteY2" fmla="*/ 2826327 h 3693226"/>
              <a:gd name="connsiteX3" fmla="*/ 3478268 w 3490968"/>
              <a:gd name="connsiteY3" fmla="*/ 2807277 h 3693226"/>
              <a:gd name="connsiteX4" fmla="*/ 3490968 w 3490968"/>
              <a:gd name="connsiteY4" fmla="*/ 3687700 h 3693226"/>
              <a:gd name="connsiteX5" fmla="*/ 4571 w 3490968"/>
              <a:gd name="connsiteY5" fmla="*/ 3693226 h 3693226"/>
              <a:gd name="connsiteX6" fmla="*/ 4571 w 3490968"/>
              <a:gd name="connsiteY6" fmla="*/ 0 h 3693226"/>
              <a:gd name="connsiteX0" fmla="*/ 4571 w 3490968"/>
              <a:gd name="connsiteY0" fmla="*/ 0 h 3693226"/>
              <a:gd name="connsiteX1" fmla="*/ 2629017 w 3490968"/>
              <a:gd name="connsiteY1" fmla="*/ 11875 h 3693226"/>
              <a:gd name="connsiteX2" fmla="*/ 2629017 w 3490968"/>
              <a:gd name="connsiteY2" fmla="*/ 2826327 h 3693226"/>
              <a:gd name="connsiteX3" fmla="*/ 3471918 w 3490968"/>
              <a:gd name="connsiteY3" fmla="*/ 2826327 h 3693226"/>
              <a:gd name="connsiteX4" fmla="*/ 3490968 w 3490968"/>
              <a:gd name="connsiteY4" fmla="*/ 3687700 h 3693226"/>
              <a:gd name="connsiteX5" fmla="*/ 4571 w 3490968"/>
              <a:gd name="connsiteY5" fmla="*/ 3693226 h 3693226"/>
              <a:gd name="connsiteX6" fmla="*/ 4571 w 3490968"/>
              <a:gd name="connsiteY6" fmla="*/ 0 h 3693226"/>
              <a:gd name="connsiteX0" fmla="*/ 4571 w 3490968"/>
              <a:gd name="connsiteY0" fmla="*/ 0 h 3693226"/>
              <a:gd name="connsiteX1" fmla="*/ 2629017 w 3490968"/>
              <a:gd name="connsiteY1" fmla="*/ 11875 h 3693226"/>
              <a:gd name="connsiteX2" fmla="*/ 2629017 w 3490968"/>
              <a:gd name="connsiteY2" fmla="*/ 2826327 h 3693226"/>
              <a:gd name="connsiteX3" fmla="*/ 3484618 w 3490968"/>
              <a:gd name="connsiteY3" fmla="*/ 2826327 h 3693226"/>
              <a:gd name="connsiteX4" fmla="*/ 3490968 w 3490968"/>
              <a:gd name="connsiteY4" fmla="*/ 3687700 h 3693226"/>
              <a:gd name="connsiteX5" fmla="*/ 4571 w 3490968"/>
              <a:gd name="connsiteY5" fmla="*/ 3693226 h 3693226"/>
              <a:gd name="connsiteX6" fmla="*/ 4571 w 3490968"/>
              <a:gd name="connsiteY6" fmla="*/ 0 h 3693226"/>
              <a:gd name="connsiteX0" fmla="*/ 4571 w 3485229"/>
              <a:gd name="connsiteY0" fmla="*/ 0 h 3694050"/>
              <a:gd name="connsiteX1" fmla="*/ 2629017 w 3485229"/>
              <a:gd name="connsiteY1" fmla="*/ 11875 h 3694050"/>
              <a:gd name="connsiteX2" fmla="*/ 2629017 w 3485229"/>
              <a:gd name="connsiteY2" fmla="*/ 2826327 h 3694050"/>
              <a:gd name="connsiteX3" fmla="*/ 3484618 w 3485229"/>
              <a:gd name="connsiteY3" fmla="*/ 2826327 h 3694050"/>
              <a:gd name="connsiteX4" fmla="*/ 3484618 w 3485229"/>
              <a:gd name="connsiteY4" fmla="*/ 3694050 h 3694050"/>
              <a:gd name="connsiteX5" fmla="*/ 4571 w 3485229"/>
              <a:gd name="connsiteY5" fmla="*/ 3693226 h 3694050"/>
              <a:gd name="connsiteX6" fmla="*/ 4571 w 3485229"/>
              <a:gd name="connsiteY6" fmla="*/ 0 h 3694050"/>
              <a:gd name="connsiteX0" fmla="*/ 4571 w 3485229"/>
              <a:gd name="connsiteY0" fmla="*/ 101 h 3694151"/>
              <a:gd name="connsiteX1" fmla="*/ 2617140 w 3485229"/>
              <a:gd name="connsiteY1" fmla="*/ 0 h 3694151"/>
              <a:gd name="connsiteX2" fmla="*/ 2629017 w 3485229"/>
              <a:gd name="connsiteY2" fmla="*/ 2826428 h 3694151"/>
              <a:gd name="connsiteX3" fmla="*/ 3484618 w 3485229"/>
              <a:gd name="connsiteY3" fmla="*/ 2826428 h 3694151"/>
              <a:gd name="connsiteX4" fmla="*/ 3484618 w 3485229"/>
              <a:gd name="connsiteY4" fmla="*/ 3694151 h 3694151"/>
              <a:gd name="connsiteX5" fmla="*/ 4571 w 3485229"/>
              <a:gd name="connsiteY5" fmla="*/ 3693327 h 3694151"/>
              <a:gd name="connsiteX6" fmla="*/ 4571 w 3485229"/>
              <a:gd name="connsiteY6" fmla="*/ 101 h 3694151"/>
              <a:gd name="connsiteX0" fmla="*/ 4571 w 3485229"/>
              <a:gd name="connsiteY0" fmla="*/ 101 h 3694151"/>
              <a:gd name="connsiteX1" fmla="*/ 2617140 w 3485229"/>
              <a:gd name="connsiteY1" fmla="*/ 0 h 3694151"/>
              <a:gd name="connsiteX2" fmla="*/ 2629017 w 3485229"/>
              <a:gd name="connsiteY2" fmla="*/ 2826428 h 3694151"/>
              <a:gd name="connsiteX3" fmla="*/ 3484618 w 3485229"/>
              <a:gd name="connsiteY3" fmla="*/ 3078697 h 3694151"/>
              <a:gd name="connsiteX4" fmla="*/ 3484618 w 3485229"/>
              <a:gd name="connsiteY4" fmla="*/ 3694151 h 3694151"/>
              <a:gd name="connsiteX5" fmla="*/ 4571 w 3485229"/>
              <a:gd name="connsiteY5" fmla="*/ 3693327 h 3694151"/>
              <a:gd name="connsiteX6" fmla="*/ 4571 w 3485229"/>
              <a:gd name="connsiteY6" fmla="*/ 101 h 3694151"/>
              <a:gd name="connsiteX0" fmla="*/ 4571 w 3485229"/>
              <a:gd name="connsiteY0" fmla="*/ 101 h 3694151"/>
              <a:gd name="connsiteX1" fmla="*/ 2617140 w 3485229"/>
              <a:gd name="connsiteY1" fmla="*/ 0 h 3694151"/>
              <a:gd name="connsiteX2" fmla="*/ 2629017 w 3485229"/>
              <a:gd name="connsiteY2" fmla="*/ 3087397 h 3694151"/>
              <a:gd name="connsiteX3" fmla="*/ 3484618 w 3485229"/>
              <a:gd name="connsiteY3" fmla="*/ 3078697 h 3694151"/>
              <a:gd name="connsiteX4" fmla="*/ 3484618 w 3485229"/>
              <a:gd name="connsiteY4" fmla="*/ 3694151 h 3694151"/>
              <a:gd name="connsiteX5" fmla="*/ 4571 w 3485229"/>
              <a:gd name="connsiteY5" fmla="*/ 3693327 h 3694151"/>
              <a:gd name="connsiteX6" fmla="*/ 4571 w 3485229"/>
              <a:gd name="connsiteY6" fmla="*/ 101 h 3694151"/>
              <a:gd name="connsiteX0" fmla="*/ 4571 w 3485229"/>
              <a:gd name="connsiteY0" fmla="*/ 101 h 3694151"/>
              <a:gd name="connsiteX1" fmla="*/ 2617140 w 3485229"/>
              <a:gd name="connsiteY1" fmla="*/ 0 h 3694151"/>
              <a:gd name="connsiteX2" fmla="*/ 2629017 w 3485229"/>
              <a:gd name="connsiteY2" fmla="*/ 2931720 h 3694151"/>
              <a:gd name="connsiteX3" fmla="*/ 3484618 w 3485229"/>
              <a:gd name="connsiteY3" fmla="*/ 3078697 h 3694151"/>
              <a:gd name="connsiteX4" fmla="*/ 3484618 w 3485229"/>
              <a:gd name="connsiteY4" fmla="*/ 3694151 h 3694151"/>
              <a:gd name="connsiteX5" fmla="*/ 4571 w 3485229"/>
              <a:gd name="connsiteY5" fmla="*/ 3693327 h 3694151"/>
              <a:gd name="connsiteX6" fmla="*/ 4571 w 3485229"/>
              <a:gd name="connsiteY6" fmla="*/ 101 h 3694151"/>
              <a:gd name="connsiteX0" fmla="*/ 4571 w 3485229"/>
              <a:gd name="connsiteY0" fmla="*/ 101 h 3694151"/>
              <a:gd name="connsiteX1" fmla="*/ 2617140 w 3485229"/>
              <a:gd name="connsiteY1" fmla="*/ 0 h 3694151"/>
              <a:gd name="connsiteX2" fmla="*/ 2629017 w 3485229"/>
              <a:gd name="connsiteY2" fmla="*/ 3075422 h 3694151"/>
              <a:gd name="connsiteX3" fmla="*/ 3484618 w 3485229"/>
              <a:gd name="connsiteY3" fmla="*/ 3078697 h 3694151"/>
              <a:gd name="connsiteX4" fmla="*/ 3484618 w 3485229"/>
              <a:gd name="connsiteY4" fmla="*/ 3694151 h 3694151"/>
              <a:gd name="connsiteX5" fmla="*/ 4571 w 3485229"/>
              <a:gd name="connsiteY5" fmla="*/ 3693327 h 3694151"/>
              <a:gd name="connsiteX6" fmla="*/ 4571 w 3485229"/>
              <a:gd name="connsiteY6" fmla="*/ 101 h 3694151"/>
              <a:gd name="connsiteX0" fmla="*/ 4571 w 3485229"/>
              <a:gd name="connsiteY0" fmla="*/ 101 h 3694151"/>
              <a:gd name="connsiteX1" fmla="*/ 2617140 w 3485229"/>
              <a:gd name="connsiteY1" fmla="*/ 0 h 3694151"/>
              <a:gd name="connsiteX2" fmla="*/ 2629017 w 3485229"/>
              <a:gd name="connsiteY2" fmla="*/ 2778750 h 3694151"/>
              <a:gd name="connsiteX3" fmla="*/ 3484618 w 3485229"/>
              <a:gd name="connsiteY3" fmla="*/ 3078697 h 3694151"/>
              <a:gd name="connsiteX4" fmla="*/ 3484618 w 3485229"/>
              <a:gd name="connsiteY4" fmla="*/ 3694151 h 3694151"/>
              <a:gd name="connsiteX5" fmla="*/ 4571 w 3485229"/>
              <a:gd name="connsiteY5" fmla="*/ 3693327 h 3694151"/>
              <a:gd name="connsiteX6" fmla="*/ 4571 w 3485229"/>
              <a:gd name="connsiteY6" fmla="*/ 101 h 3694151"/>
              <a:gd name="connsiteX0" fmla="*/ 4571 w 3485229"/>
              <a:gd name="connsiteY0" fmla="*/ 101 h 3694151"/>
              <a:gd name="connsiteX1" fmla="*/ 2617140 w 3485229"/>
              <a:gd name="connsiteY1" fmla="*/ 0 h 3694151"/>
              <a:gd name="connsiteX2" fmla="*/ 2621064 w 3485229"/>
              <a:gd name="connsiteY2" fmla="*/ 3083439 h 3694151"/>
              <a:gd name="connsiteX3" fmla="*/ 3484618 w 3485229"/>
              <a:gd name="connsiteY3" fmla="*/ 3078697 h 3694151"/>
              <a:gd name="connsiteX4" fmla="*/ 3484618 w 3485229"/>
              <a:gd name="connsiteY4" fmla="*/ 3694151 h 3694151"/>
              <a:gd name="connsiteX5" fmla="*/ 4571 w 3485229"/>
              <a:gd name="connsiteY5" fmla="*/ 3693327 h 3694151"/>
              <a:gd name="connsiteX6" fmla="*/ 4571 w 3485229"/>
              <a:gd name="connsiteY6" fmla="*/ 101 h 3694151"/>
              <a:gd name="connsiteX0" fmla="*/ 4571 w 3484620"/>
              <a:gd name="connsiteY0" fmla="*/ 101 h 3694151"/>
              <a:gd name="connsiteX1" fmla="*/ 2617140 w 3484620"/>
              <a:gd name="connsiteY1" fmla="*/ 0 h 3694151"/>
              <a:gd name="connsiteX2" fmla="*/ 2621064 w 3484620"/>
              <a:gd name="connsiteY2" fmla="*/ 3083439 h 3694151"/>
              <a:gd name="connsiteX3" fmla="*/ 3484618 w 3484620"/>
              <a:gd name="connsiteY3" fmla="*/ 3078697 h 3694151"/>
              <a:gd name="connsiteX4" fmla="*/ 1869998 w 3484620"/>
              <a:gd name="connsiteY4" fmla="*/ 3694151 h 3694151"/>
              <a:gd name="connsiteX5" fmla="*/ 4571 w 3484620"/>
              <a:gd name="connsiteY5" fmla="*/ 3693327 h 3694151"/>
              <a:gd name="connsiteX6" fmla="*/ 4571 w 3484620"/>
              <a:gd name="connsiteY6" fmla="*/ 101 h 3694151"/>
              <a:gd name="connsiteX0" fmla="*/ 4571 w 2621064"/>
              <a:gd name="connsiteY0" fmla="*/ 101 h 3694151"/>
              <a:gd name="connsiteX1" fmla="*/ 2617140 w 2621064"/>
              <a:gd name="connsiteY1" fmla="*/ 0 h 3694151"/>
              <a:gd name="connsiteX2" fmla="*/ 2621064 w 2621064"/>
              <a:gd name="connsiteY2" fmla="*/ 3083439 h 3694151"/>
              <a:gd name="connsiteX3" fmla="*/ 1881289 w 2621064"/>
              <a:gd name="connsiteY3" fmla="*/ 3090080 h 3694151"/>
              <a:gd name="connsiteX4" fmla="*/ 1869998 w 2621064"/>
              <a:gd name="connsiteY4" fmla="*/ 3694151 h 3694151"/>
              <a:gd name="connsiteX5" fmla="*/ 4571 w 2621064"/>
              <a:gd name="connsiteY5" fmla="*/ 3693327 h 3694151"/>
              <a:gd name="connsiteX6" fmla="*/ 4571 w 2621064"/>
              <a:gd name="connsiteY6" fmla="*/ 101 h 3694151"/>
              <a:gd name="connsiteX0" fmla="*/ 4571 w 2621064"/>
              <a:gd name="connsiteY0" fmla="*/ 101 h 3693327"/>
              <a:gd name="connsiteX1" fmla="*/ 2617140 w 2621064"/>
              <a:gd name="connsiteY1" fmla="*/ 0 h 3693327"/>
              <a:gd name="connsiteX2" fmla="*/ 2621064 w 2621064"/>
              <a:gd name="connsiteY2" fmla="*/ 3083439 h 3693327"/>
              <a:gd name="connsiteX3" fmla="*/ 1881289 w 2621064"/>
              <a:gd name="connsiteY3" fmla="*/ 3090080 h 3693327"/>
              <a:gd name="connsiteX4" fmla="*/ 1711958 w 2621064"/>
              <a:gd name="connsiteY4" fmla="*/ 3649945 h 3693327"/>
              <a:gd name="connsiteX5" fmla="*/ 4571 w 2621064"/>
              <a:gd name="connsiteY5" fmla="*/ 3693327 h 3693327"/>
              <a:gd name="connsiteX6" fmla="*/ 4571 w 2621064"/>
              <a:gd name="connsiteY6" fmla="*/ 101 h 3693327"/>
              <a:gd name="connsiteX0" fmla="*/ 4571 w 2621064"/>
              <a:gd name="connsiteY0" fmla="*/ 101 h 3693327"/>
              <a:gd name="connsiteX1" fmla="*/ 2617140 w 2621064"/>
              <a:gd name="connsiteY1" fmla="*/ 0 h 3693327"/>
              <a:gd name="connsiteX2" fmla="*/ 2621064 w 2621064"/>
              <a:gd name="connsiteY2" fmla="*/ 3083439 h 3693327"/>
              <a:gd name="connsiteX3" fmla="*/ 1702177 w 2621064"/>
              <a:gd name="connsiteY3" fmla="*/ 2883785 h 3693327"/>
              <a:gd name="connsiteX4" fmla="*/ 1711958 w 2621064"/>
              <a:gd name="connsiteY4" fmla="*/ 3649945 h 3693327"/>
              <a:gd name="connsiteX5" fmla="*/ 4571 w 2621064"/>
              <a:gd name="connsiteY5" fmla="*/ 3693327 h 3693327"/>
              <a:gd name="connsiteX6" fmla="*/ 4571 w 2621064"/>
              <a:gd name="connsiteY6" fmla="*/ 101 h 3693327"/>
              <a:gd name="connsiteX0" fmla="*/ 4571 w 2621064"/>
              <a:gd name="connsiteY0" fmla="*/ 101 h 3693327"/>
              <a:gd name="connsiteX1" fmla="*/ 2617140 w 2621064"/>
              <a:gd name="connsiteY1" fmla="*/ 0 h 3693327"/>
              <a:gd name="connsiteX2" fmla="*/ 2621064 w 2621064"/>
              <a:gd name="connsiteY2" fmla="*/ 2921350 h 3693327"/>
              <a:gd name="connsiteX3" fmla="*/ 1702177 w 2621064"/>
              <a:gd name="connsiteY3" fmla="*/ 2883785 h 3693327"/>
              <a:gd name="connsiteX4" fmla="*/ 1711958 w 2621064"/>
              <a:gd name="connsiteY4" fmla="*/ 3649945 h 3693327"/>
              <a:gd name="connsiteX5" fmla="*/ 4571 w 2621064"/>
              <a:gd name="connsiteY5" fmla="*/ 3693327 h 3693327"/>
              <a:gd name="connsiteX6" fmla="*/ 4571 w 2621064"/>
              <a:gd name="connsiteY6" fmla="*/ 101 h 3693327"/>
              <a:gd name="connsiteX0" fmla="*/ 4571 w 2621064"/>
              <a:gd name="connsiteY0" fmla="*/ 101 h 3693327"/>
              <a:gd name="connsiteX1" fmla="*/ 2617140 w 2621064"/>
              <a:gd name="connsiteY1" fmla="*/ 0 h 3693327"/>
              <a:gd name="connsiteX2" fmla="*/ 2621064 w 2621064"/>
              <a:gd name="connsiteY2" fmla="*/ 2862409 h 3693327"/>
              <a:gd name="connsiteX3" fmla="*/ 1702177 w 2621064"/>
              <a:gd name="connsiteY3" fmla="*/ 2883785 h 3693327"/>
              <a:gd name="connsiteX4" fmla="*/ 1711958 w 2621064"/>
              <a:gd name="connsiteY4" fmla="*/ 3649945 h 3693327"/>
              <a:gd name="connsiteX5" fmla="*/ 4571 w 2621064"/>
              <a:gd name="connsiteY5" fmla="*/ 3693327 h 3693327"/>
              <a:gd name="connsiteX6" fmla="*/ 4571 w 2621064"/>
              <a:gd name="connsiteY6" fmla="*/ 101 h 3693327"/>
              <a:gd name="connsiteX0" fmla="*/ 4571 w 2621064"/>
              <a:gd name="connsiteY0" fmla="*/ 101 h 3693327"/>
              <a:gd name="connsiteX1" fmla="*/ 2617140 w 2621064"/>
              <a:gd name="connsiteY1" fmla="*/ 0 h 3693327"/>
              <a:gd name="connsiteX2" fmla="*/ 2621064 w 2621064"/>
              <a:gd name="connsiteY2" fmla="*/ 2862409 h 3693327"/>
              <a:gd name="connsiteX3" fmla="*/ 1733785 w 2621064"/>
              <a:gd name="connsiteY3" fmla="*/ 2839579 h 3693327"/>
              <a:gd name="connsiteX4" fmla="*/ 1711958 w 2621064"/>
              <a:gd name="connsiteY4" fmla="*/ 3649945 h 3693327"/>
              <a:gd name="connsiteX5" fmla="*/ 4571 w 2621064"/>
              <a:gd name="connsiteY5" fmla="*/ 3693327 h 3693327"/>
              <a:gd name="connsiteX6" fmla="*/ 4571 w 2621064"/>
              <a:gd name="connsiteY6" fmla="*/ 101 h 3693327"/>
              <a:gd name="connsiteX0" fmla="*/ 4571 w 2621064"/>
              <a:gd name="connsiteY0" fmla="*/ 101 h 3693327"/>
              <a:gd name="connsiteX1" fmla="*/ 2617140 w 2621064"/>
              <a:gd name="connsiteY1" fmla="*/ 0 h 3693327"/>
              <a:gd name="connsiteX2" fmla="*/ 2621064 w 2621064"/>
              <a:gd name="connsiteY2" fmla="*/ 2818203 h 3693327"/>
              <a:gd name="connsiteX3" fmla="*/ 1733785 w 2621064"/>
              <a:gd name="connsiteY3" fmla="*/ 2839579 h 3693327"/>
              <a:gd name="connsiteX4" fmla="*/ 1711958 w 2621064"/>
              <a:gd name="connsiteY4" fmla="*/ 3649945 h 3693327"/>
              <a:gd name="connsiteX5" fmla="*/ 4571 w 2621064"/>
              <a:gd name="connsiteY5" fmla="*/ 3693327 h 3693327"/>
              <a:gd name="connsiteX6" fmla="*/ 4571 w 2621064"/>
              <a:gd name="connsiteY6" fmla="*/ 101 h 3693327"/>
              <a:gd name="connsiteX0" fmla="*/ 4571 w 2621064"/>
              <a:gd name="connsiteY0" fmla="*/ 101 h 3693327"/>
              <a:gd name="connsiteX1" fmla="*/ 2617140 w 2621064"/>
              <a:gd name="connsiteY1" fmla="*/ 0 h 3693327"/>
              <a:gd name="connsiteX2" fmla="*/ 2621064 w 2621064"/>
              <a:gd name="connsiteY2" fmla="*/ 2818203 h 3693327"/>
              <a:gd name="connsiteX3" fmla="*/ 1702177 w 2621064"/>
              <a:gd name="connsiteY3" fmla="*/ 2839579 h 3693327"/>
              <a:gd name="connsiteX4" fmla="*/ 1711958 w 2621064"/>
              <a:gd name="connsiteY4" fmla="*/ 3649945 h 3693327"/>
              <a:gd name="connsiteX5" fmla="*/ 4571 w 2621064"/>
              <a:gd name="connsiteY5" fmla="*/ 3693327 h 3693327"/>
              <a:gd name="connsiteX6" fmla="*/ 4571 w 2621064"/>
              <a:gd name="connsiteY6" fmla="*/ 101 h 3693327"/>
              <a:gd name="connsiteX0" fmla="*/ 4571 w 2621064"/>
              <a:gd name="connsiteY0" fmla="*/ 101 h 3693327"/>
              <a:gd name="connsiteX1" fmla="*/ 2617140 w 2621064"/>
              <a:gd name="connsiteY1" fmla="*/ 0 h 3693327"/>
              <a:gd name="connsiteX2" fmla="*/ 2621064 w 2621064"/>
              <a:gd name="connsiteY2" fmla="*/ 2818203 h 3693327"/>
              <a:gd name="connsiteX3" fmla="*/ 1723250 w 2621064"/>
              <a:gd name="connsiteY3" fmla="*/ 2854313 h 3693327"/>
              <a:gd name="connsiteX4" fmla="*/ 1711958 w 2621064"/>
              <a:gd name="connsiteY4" fmla="*/ 3649945 h 3693327"/>
              <a:gd name="connsiteX5" fmla="*/ 4571 w 2621064"/>
              <a:gd name="connsiteY5" fmla="*/ 3693327 h 3693327"/>
              <a:gd name="connsiteX6" fmla="*/ 4571 w 2621064"/>
              <a:gd name="connsiteY6" fmla="*/ 101 h 3693327"/>
              <a:gd name="connsiteX0" fmla="*/ 4571 w 2617140"/>
              <a:gd name="connsiteY0" fmla="*/ 101 h 3693327"/>
              <a:gd name="connsiteX1" fmla="*/ 2617140 w 2617140"/>
              <a:gd name="connsiteY1" fmla="*/ 0 h 3693327"/>
              <a:gd name="connsiteX2" fmla="*/ 2610528 w 2617140"/>
              <a:gd name="connsiteY2" fmla="*/ 2847674 h 3693327"/>
              <a:gd name="connsiteX3" fmla="*/ 1723250 w 2617140"/>
              <a:gd name="connsiteY3" fmla="*/ 2854313 h 3693327"/>
              <a:gd name="connsiteX4" fmla="*/ 1711958 w 2617140"/>
              <a:gd name="connsiteY4" fmla="*/ 3649945 h 3693327"/>
              <a:gd name="connsiteX5" fmla="*/ 4571 w 2617140"/>
              <a:gd name="connsiteY5" fmla="*/ 3693327 h 3693327"/>
              <a:gd name="connsiteX6" fmla="*/ 4571 w 2617140"/>
              <a:gd name="connsiteY6" fmla="*/ 101 h 3693327"/>
              <a:gd name="connsiteX0" fmla="*/ 4571 w 2617140"/>
              <a:gd name="connsiteY0" fmla="*/ 101 h 3693327"/>
              <a:gd name="connsiteX1" fmla="*/ 2617140 w 2617140"/>
              <a:gd name="connsiteY1" fmla="*/ 0 h 3693327"/>
              <a:gd name="connsiteX2" fmla="*/ 2610528 w 2617140"/>
              <a:gd name="connsiteY2" fmla="*/ 2847674 h 3693327"/>
              <a:gd name="connsiteX3" fmla="*/ 1723250 w 2617140"/>
              <a:gd name="connsiteY3" fmla="*/ 2854313 h 3693327"/>
              <a:gd name="connsiteX4" fmla="*/ 1733030 w 2617140"/>
              <a:gd name="connsiteY4" fmla="*/ 3635210 h 3693327"/>
              <a:gd name="connsiteX5" fmla="*/ 4571 w 2617140"/>
              <a:gd name="connsiteY5" fmla="*/ 3693327 h 3693327"/>
              <a:gd name="connsiteX6" fmla="*/ 4571 w 2617140"/>
              <a:gd name="connsiteY6" fmla="*/ 101 h 3693327"/>
              <a:gd name="connsiteX0" fmla="*/ 4571 w 2617140"/>
              <a:gd name="connsiteY0" fmla="*/ 101 h 3693327"/>
              <a:gd name="connsiteX1" fmla="*/ 2617140 w 2617140"/>
              <a:gd name="connsiteY1" fmla="*/ 0 h 3693327"/>
              <a:gd name="connsiteX2" fmla="*/ 2610528 w 2617140"/>
              <a:gd name="connsiteY2" fmla="*/ 2847674 h 3693327"/>
              <a:gd name="connsiteX3" fmla="*/ 1723250 w 2617140"/>
              <a:gd name="connsiteY3" fmla="*/ 2854313 h 3693327"/>
              <a:gd name="connsiteX4" fmla="*/ 1733030 w 2617140"/>
              <a:gd name="connsiteY4" fmla="*/ 3635210 h 3693327"/>
              <a:gd name="connsiteX5" fmla="*/ 4571 w 2617140"/>
              <a:gd name="connsiteY5" fmla="*/ 3693327 h 3693327"/>
              <a:gd name="connsiteX6" fmla="*/ 4571 w 2617140"/>
              <a:gd name="connsiteY6" fmla="*/ 101 h 3693327"/>
              <a:gd name="connsiteX0" fmla="*/ 2328 w 2614897"/>
              <a:gd name="connsiteY0" fmla="*/ 101 h 3635210"/>
              <a:gd name="connsiteX1" fmla="*/ 2614897 w 2614897"/>
              <a:gd name="connsiteY1" fmla="*/ 0 h 3635210"/>
              <a:gd name="connsiteX2" fmla="*/ 2608285 w 2614897"/>
              <a:gd name="connsiteY2" fmla="*/ 2847674 h 3635210"/>
              <a:gd name="connsiteX3" fmla="*/ 1721007 w 2614897"/>
              <a:gd name="connsiteY3" fmla="*/ 2854313 h 3635210"/>
              <a:gd name="connsiteX4" fmla="*/ 1730787 w 2614897"/>
              <a:gd name="connsiteY4" fmla="*/ 3635210 h 3635210"/>
              <a:gd name="connsiteX5" fmla="*/ 12865 w 2614897"/>
              <a:gd name="connsiteY5" fmla="*/ 3604915 h 3635210"/>
              <a:gd name="connsiteX6" fmla="*/ 2328 w 2614897"/>
              <a:gd name="connsiteY6" fmla="*/ 101 h 3635210"/>
              <a:gd name="connsiteX0" fmla="*/ 2328 w 2614897"/>
              <a:gd name="connsiteY0" fmla="*/ 101 h 3605740"/>
              <a:gd name="connsiteX1" fmla="*/ 2614897 w 2614897"/>
              <a:gd name="connsiteY1" fmla="*/ 0 h 3605740"/>
              <a:gd name="connsiteX2" fmla="*/ 2608285 w 2614897"/>
              <a:gd name="connsiteY2" fmla="*/ 2847674 h 3605740"/>
              <a:gd name="connsiteX3" fmla="*/ 1721007 w 2614897"/>
              <a:gd name="connsiteY3" fmla="*/ 2854313 h 3605740"/>
              <a:gd name="connsiteX4" fmla="*/ 1699179 w 2614897"/>
              <a:gd name="connsiteY4" fmla="*/ 3605740 h 3605740"/>
              <a:gd name="connsiteX5" fmla="*/ 12865 w 2614897"/>
              <a:gd name="connsiteY5" fmla="*/ 3604915 h 3605740"/>
              <a:gd name="connsiteX6" fmla="*/ 2328 w 2614897"/>
              <a:gd name="connsiteY6" fmla="*/ 101 h 3605740"/>
              <a:gd name="connsiteX0" fmla="*/ 2328 w 2614897"/>
              <a:gd name="connsiteY0" fmla="*/ 101 h 3605740"/>
              <a:gd name="connsiteX1" fmla="*/ 2614897 w 2614897"/>
              <a:gd name="connsiteY1" fmla="*/ 0 h 3605740"/>
              <a:gd name="connsiteX2" fmla="*/ 2608285 w 2614897"/>
              <a:gd name="connsiteY2" fmla="*/ 2847674 h 3605740"/>
              <a:gd name="connsiteX3" fmla="*/ 1721007 w 2614897"/>
              <a:gd name="connsiteY3" fmla="*/ 2854313 h 3605740"/>
              <a:gd name="connsiteX4" fmla="*/ 1730787 w 2614897"/>
              <a:gd name="connsiteY4" fmla="*/ 3605740 h 3605740"/>
              <a:gd name="connsiteX5" fmla="*/ 12865 w 2614897"/>
              <a:gd name="connsiteY5" fmla="*/ 3604915 h 3605740"/>
              <a:gd name="connsiteX6" fmla="*/ 2328 w 2614897"/>
              <a:gd name="connsiteY6" fmla="*/ 101 h 3605740"/>
              <a:gd name="connsiteX0" fmla="*/ 2328 w 2614897"/>
              <a:gd name="connsiteY0" fmla="*/ 101 h 3605740"/>
              <a:gd name="connsiteX1" fmla="*/ 2614897 w 2614897"/>
              <a:gd name="connsiteY1" fmla="*/ 0 h 3605740"/>
              <a:gd name="connsiteX2" fmla="*/ 2608285 w 2614897"/>
              <a:gd name="connsiteY2" fmla="*/ 2847674 h 3605740"/>
              <a:gd name="connsiteX3" fmla="*/ 1721007 w 2614897"/>
              <a:gd name="connsiteY3" fmla="*/ 2854313 h 3605740"/>
              <a:gd name="connsiteX4" fmla="*/ 1709716 w 2614897"/>
              <a:gd name="connsiteY4" fmla="*/ 3605740 h 3605740"/>
              <a:gd name="connsiteX5" fmla="*/ 12865 w 2614897"/>
              <a:gd name="connsiteY5" fmla="*/ 3604915 h 3605740"/>
              <a:gd name="connsiteX6" fmla="*/ 2328 w 2614897"/>
              <a:gd name="connsiteY6" fmla="*/ 101 h 3605740"/>
              <a:gd name="connsiteX0" fmla="*/ 2328 w 2614897"/>
              <a:gd name="connsiteY0" fmla="*/ 101 h 3605740"/>
              <a:gd name="connsiteX1" fmla="*/ 2614897 w 2614897"/>
              <a:gd name="connsiteY1" fmla="*/ 0 h 3605740"/>
              <a:gd name="connsiteX2" fmla="*/ 2608285 w 2614897"/>
              <a:gd name="connsiteY2" fmla="*/ 2847674 h 3605740"/>
              <a:gd name="connsiteX3" fmla="*/ 1721007 w 2614897"/>
              <a:gd name="connsiteY3" fmla="*/ 2854313 h 3605740"/>
              <a:gd name="connsiteX4" fmla="*/ 1741324 w 2614897"/>
              <a:gd name="connsiteY4" fmla="*/ 3605740 h 3605740"/>
              <a:gd name="connsiteX5" fmla="*/ 12865 w 2614897"/>
              <a:gd name="connsiteY5" fmla="*/ 3604915 h 3605740"/>
              <a:gd name="connsiteX6" fmla="*/ 2328 w 2614897"/>
              <a:gd name="connsiteY6" fmla="*/ 101 h 3605740"/>
              <a:gd name="connsiteX0" fmla="*/ 2328 w 2614897"/>
              <a:gd name="connsiteY0" fmla="*/ 101 h 3605740"/>
              <a:gd name="connsiteX1" fmla="*/ 2614897 w 2614897"/>
              <a:gd name="connsiteY1" fmla="*/ 0 h 3605740"/>
              <a:gd name="connsiteX2" fmla="*/ 2608285 w 2614897"/>
              <a:gd name="connsiteY2" fmla="*/ 2847674 h 3605740"/>
              <a:gd name="connsiteX3" fmla="*/ 1721007 w 2614897"/>
              <a:gd name="connsiteY3" fmla="*/ 2854313 h 3605740"/>
              <a:gd name="connsiteX4" fmla="*/ 1730788 w 2614897"/>
              <a:gd name="connsiteY4" fmla="*/ 3605740 h 3605740"/>
              <a:gd name="connsiteX5" fmla="*/ 12865 w 2614897"/>
              <a:gd name="connsiteY5" fmla="*/ 3604915 h 3605740"/>
              <a:gd name="connsiteX6" fmla="*/ 2328 w 2614897"/>
              <a:gd name="connsiteY6" fmla="*/ 101 h 3605740"/>
              <a:gd name="connsiteX0" fmla="*/ 2328 w 2614897"/>
              <a:gd name="connsiteY0" fmla="*/ 101 h 3605740"/>
              <a:gd name="connsiteX1" fmla="*/ 2614897 w 2614897"/>
              <a:gd name="connsiteY1" fmla="*/ 0 h 3605740"/>
              <a:gd name="connsiteX2" fmla="*/ 2608285 w 2614897"/>
              <a:gd name="connsiteY2" fmla="*/ 2847674 h 3605740"/>
              <a:gd name="connsiteX3" fmla="*/ 1721007 w 2614897"/>
              <a:gd name="connsiteY3" fmla="*/ 2854313 h 3605740"/>
              <a:gd name="connsiteX4" fmla="*/ 1720252 w 2614897"/>
              <a:gd name="connsiteY4" fmla="*/ 3605740 h 3605740"/>
              <a:gd name="connsiteX5" fmla="*/ 12865 w 2614897"/>
              <a:gd name="connsiteY5" fmla="*/ 3604915 h 3605740"/>
              <a:gd name="connsiteX6" fmla="*/ 2328 w 2614897"/>
              <a:gd name="connsiteY6" fmla="*/ 101 h 3605740"/>
              <a:gd name="connsiteX0" fmla="*/ 2328 w 2614897"/>
              <a:gd name="connsiteY0" fmla="*/ 101 h 3620476"/>
              <a:gd name="connsiteX1" fmla="*/ 2614897 w 2614897"/>
              <a:gd name="connsiteY1" fmla="*/ 0 h 3620476"/>
              <a:gd name="connsiteX2" fmla="*/ 2608285 w 2614897"/>
              <a:gd name="connsiteY2" fmla="*/ 2847674 h 3620476"/>
              <a:gd name="connsiteX3" fmla="*/ 1721007 w 2614897"/>
              <a:gd name="connsiteY3" fmla="*/ 2854313 h 3620476"/>
              <a:gd name="connsiteX4" fmla="*/ 1773581 w 2614897"/>
              <a:gd name="connsiteY4" fmla="*/ 3620476 h 3620476"/>
              <a:gd name="connsiteX5" fmla="*/ 12865 w 2614897"/>
              <a:gd name="connsiteY5" fmla="*/ 3604915 h 3620476"/>
              <a:gd name="connsiteX6" fmla="*/ 2328 w 2614897"/>
              <a:gd name="connsiteY6" fmla="*/ 101 h 3620476"/>
              <a:gd name="connsiteX0" fmla="*/ 2328 w 2614897"/>
              <a:gd name="connsiteY0" fmla="*/ 101 h 3620476"/>
              <a:gd name="connsiteX1" fmla="*/ 2614897 w 2614897"/>
              <a:gd name="connsiteY1" fmla="*/ 0 h 3620476"/>
              <a:gd name="connsiteX2" fmla="*/ 2608285 w 2614897"/>
              <a:gd name="connsiteY2" fmla="*/ 2847674 h 3620476"/>
              <a:gd name="connsiteX3" fmla="*/ 1774336 w 2614897"/>
              <a:gd name="connsiteY3" fmla="*/ 2854314 h 3620476"/>
              <a:gd name="connsiteX4" fmla="*/ 1773581 w 2614897"/>
              <a:gd name="connsiteY4" fmla="*/ 3620476 h 3620476"/>
              <a:gd name="connsiteX5" fmla="*/ 12865 w 2614897"/>
              <a:gd name="connsiteY5" fmla="*/ 3604915 h 3620476"/>
              <a:gd name="connsiteX6" fmla="*/ 2328 w 2614897"/>
              <a:gd name="connsiteY6" fmla="*/ 101 h 3620476"/>
              <a:gd name="connsiteX0" fmla="*/ 2328 w 2614897"/>
              <a:gd name="connsiteY0" fmla="*/ 101 h 3620476"/>
              <a:gd name="connsiteX1" fmla="*/ 2614897 w 2614897"/>
              <a:gd name="connsiteY1" fmla="*/ 0 h 3620476"/>
              <a:gd name="connsiteX2" fmla="*/ 2608285 w 2614897"/>
              <a:gd name="connsiteY2" fmla="*/ 2847674 h 3620476"/>
              <a:gd name="connsiteX3" fmla="*/ 1774336 w 2614897"/>
              <a:gd name="connsiteY3" fmla="*/ 2854314 h 3620476"/>
              <a:gd name="connsiteX4" fmla="*/ 1746833 w 2614897"/>
              <a:gd name="connsiteY4" fmla="*/ 3620476 h 3620476"/>
              <a:gd name="connsiteX5" fmla="*/ 12865 w 2614897"/>
              <a:gd name="connsiteY5" fmla="*/ 3604915 h 3620476"/>
              <a:gd name="connsiteX6" fmla="*/ 2328 w 2614897"/>
              <a:gd name="connsiteY6" fmla="*/ 101 h 3620476"/>
              <a:gd name="connsiteX0" fmla="*/ 2328 w 2614897"/>
              <a:gd name="connsiteY0" fmla="*/ 101 h 3620476"/>
              <a:gd name="connsiteX1" fmla="*/ 2614897 w 2614897"/>
              <a:gd name="connsiteY1" fmla="*/ 0 h 3620476"/>
              <a:gd name="connsiteX2" fmla="*/ 2608285 w 2614897"/>
              <a:gd name="connsiteY2" fmla="*/ 2847674 h 3620476"/>
              <a:gd name="connsiteX3" fmla="*/ 1760962 w 2614897"/>
              <a:gd name="connsiteY3" fmla="*/ 2854314 h 3620476"/>
              <a:gd name="connsiteX4" fmla="*/ 1746833 w 2614897"/>
              <a:gd name="connsiteY4" fmla="*/ 3620476 h 3620476"/>
              <a:gd name="connsiteX5" fmla="*/ 12865 w 2614897"/>
              <a:gd name="connsiteY5" fmla="*/ 3604915 h 3620476"/>
              <a:gd name="connsiteX6" fmla="*/ 2328 w 2614897"/>
              <a:gd name="connsiteY6" fmla="*/ 101 h 3620476"/>
              <a:gd name="connsiteX0" fmla="*/ 2328 w 2614897"/>
              <a:gd name="connsiteY0" fmla="*/ 101 h 3620476"/>
              <a:gd name="connsiteX1" fmla="*/ 2614897 w 2614897"/>
              <a:gd name="connsiteY1" fmla="*/ 0 h 3620476"/>
              <a:gd name="connsiteX2" fmla="*/ 2608285 w 2614897"/>
              <a:gd name="connsiteY2" fmla="*/ 2847674 h 3620476"/>
              <a:gd name="connsiteX3" fmla="*/ 1751488 w 2614897"/>
              <a:gd name="connsiteY3" fmla="*/ 2854314 h 3620476"/>
              <a:gd name="connsiteX4" fmla="*/ 1746833 w 2614897"/>
              <a:gd name="connsiteY4" fmla="*/ 3620476 h 3620476"/>
              <a:gd name="connsiteX5" fmla="*/ 12865 w 2614897"/>
              <a:gd name="connsiteY5" fmla="*/ 3604915 h 3620476"/>
              <a:gd name="connsiteX6" fmla="*/ 2328 w 2614897"/>
              <a:gd name="connsiteY6" fmla="*/ 101 h 362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4897" h="3620476">
                <a:moveTo>
                  <a:pt x="2328" y="101"/>
                </a:moveTo>
                <a:lnTo>
                  <a:pt x="2614897" y="0"/>
                </a:lnTo>
                <a:lnTo>
                  <a:pt x="2608285" y="2847674"/>
                </a:lnTo>
                <a:lnTo>
                  <a:pt x="1751488" y="2854314"/>
                </a:lnTo>
                <a:cubicBezTo>
                  <a:pt x="1753605" y="3141438"/>
                  <a:pt x="1744716" y="3333352"/>
                  <a:pt x="1746833" y="3620476"/>
                </a:cubicBezTo>
                <a:lnTo>
                  <a:pt x="12865" y="3604915"/>
                </a:lnTo>
                <a:cubicBezTo>
                  <a:pt x="8906" y="2373840"/>
                  <a:pt x="-5589" y="1231176"/>
                  <a:pt x="2328" y="101"/>
                </a:cubicBezTo>
                <a:close/>
              </a:path>
            </a:pathLst>
          </a:custGeom>
          <a:no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28351" tIns="28351" rIns="28351" bIns="0"/>
          <a:lstStyle/>
          <a:p>
            <a:pPr fontAlgn="auto">
              <a:lnSpc>
                <a:spcPct val="80000"/>
              </a:lnSpc>
              <a:spcBef>
                <a:spcPts val="0"/>
              </a:spcBef>
              <a:spcAft>
                <a:spcPts val="0"/>
              </a:spcAft>
              <a:defRPr/>
            </a:pPr>
            <a:r>
              <a:rPr lang="fi-FI" sz="1103" b="1" dirty="0">
                <a:solidFill>
                  <a:prstClr val="black"/>
                </a:solidFill>
                <a:latin typeface="Arial Narrow" panose="020B0606020202030204" pitchFamily="34" charset="0"/>
              </a:rPr>
              <a:t>03. Mukautettavat ydintoiminnallisuudet</a:t>
            </a:r>
          </a:p>
          <a:p>
            <a:pPr fontAlgn="auto">
              <a:lnSpc>
                <a:spcPct val="80000"/>
              </a:lnSpc>
              <a:spcBef>
                <a:spcPts val="0"/>
              </a:spcBef>
              <a:spcAft>
                <a:spcPts val="0"/>
              </a:spcAft>
              <a:defRPr/>
            </a:pPr>
            <a:endParaRPr lang="en-US" sz="1103" b="1" dirty="0">
              <a:solidFill>
                <a:prstClr val="black"/>
              </a:solidFill>
              <a:latin typeface="Arial Narrow" panose="020B0606020202030204" pitchFamily="34" charset="0"/>
            </a:endParaRPr>
          </a:p>
        </p:txBody>
      </p:sp>
      <p:sp>
        <p:nvSpPr>
          <p:cNvPr id="296" name="Rounded Rectangle 109"/>
          <p:cNvSpPr/>
          <p:nvPr/>
        </p:nvSpPr>
        <p:spPr bwMode="auto">
          <a:xfrm>
            <a:off x="1846679" y="5280881"/>
            <a:ext cx="652609" cy="405669"/>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w="6350">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09.20</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Palvelu-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portaali</a:t>
            </a:r>
          </a:p>
        </p:txBody>
      </p:sp>
      <p:sp>
        <p:nvSpPr>
          <p:cNvPr id="281" name="Rounded Rectangle 60"/>
          <p:cNvSpPr/>
          <p:nvPr/>
        </p:nvSpPr>
        <p:spPr bwMode="auto">
          <a:xfrm>
            <a:off x="1795212" y="1015026"/>
            <a:ext cx="673461" cy="426768"/>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01.04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Yhteydenotto ja hoidon/ palvelun-tarpeen arvio</a:t>
            </a:r>
          </a:p>
        </p:txBody>
      </p:sp>
      <p:sp>
        <p:nvSpPr>
          <p:cNvPr id="256" name="Rounded Rectangle 56"/>
          <p:cNvSpPr/>
          <p:nvPr/>
        </p:nvSpPr>
        <p:spPr bwMode="auto">
          <a:xfrm>
            <a:off x="7062038" y="3998532"/>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06.10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Osaston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portaali</a:t>
            </a:r>
          </a:p>
        </p:txBody>
      </p:sp>
      <p:sp>
        <p:nvSpPr>
          <p:cNvPr id="290" name="Rounded Rectangle 109"/>
          <p:cNvSpPr/>
          <p:nvPr/>
        </p:nvSpPr>
        <p:spPr bwMode="auto">
          <a:xfrm>
            <a:off x="1770285" y="3199284"/>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03.11</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Huoneentaulut</a:t>
            </a:r>
          </a:p>
        </p:txBody>
      </p:sp>
      <p:sp>
        <p:nvSpPr>
          <p:cNvPr id="299" name="Rounded Rectangle 109"/>
          <p:cNvSpPr/>
          <p:nvPr/>
        </p:nvSpPr>
        <p:spPr bwMode="auto">
          <a:xfrm>
            <a:off x="1771536" y="3644394"/>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03.12</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Määräyspaketit</a:t>
            </a:r>
          </a:p>
        </p:txBody>
      </p:sp>
      <p:sp>
        <p:nvSpPr>
          <p:cNvPr id="221" name="Rounded Rectangle 69"/>
          <p:cNvSpPr/>
          <p:nvPr/>
        </p:nvSpPr>
        <p:spPr bwMode="auto">
          <a:xfrm>
            <a:off x="1835660" y="5704953"/>
            <a:ext cx="652609" cy="438115"/>
          </a:xfrm>
          <a:prstGeom prst="roundRect">
            <a:avLst/>
          </a:prstGeom>
          <a:solidFill>
            <a:schemeClr val="accent2">
              <a:lumMod val="20000"/>
              <a:lumOff val="80000"/>
            </a:schemeClr>
          </a:solidFill>
          <a:ln w="38100">
            <a:solidFill>
              <a:schemeClr val="tx1"/>
            </a:solidFill>
            <a:prstDash val="soli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09.21</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Taloushallinto</a:t>
            </a:r>
          </a:p>
        </p:txBody>
      </p:sp>
      <p:sp>
        <p:nvSpPr>
          <p:cNvPr id="282" name="Rounded Rectangle 69"/>
          <p:cNvSpPr/>
          <p:nvPr/>
        </p:nvSpPr>
        <p:spPr bwMode="auto">
          <a:xfrm>
            <a:off x="5977895" y="5729638"/>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10.38</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Tieteellinen tutkimus</a:t>
            </a:r>
          </a:p>
        </p:txBody>
      </p:sp>
      <p:sp>
        <p:nvSpPr>
          <p:cNvPr id="222" name="Rounded Rectangle 29"/>
          <p:cNvSpPr/>
          <p:nvPr/>
        </p:nvSpPr>
        <p:spPr bwMode="auto">
          <a:xfrm>
            <a:off x="8088484" y="1874988"/>
            <a:ext cx="652609" cy="425593"/>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02.33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Uloskirjaus</a:t>
            </a:r>
          </a:p>
        </p:txBody>
      </p:sp>
      <p:sp>
        <p:nvSpPr>
          <p:cNvPr id="246" name="Rounded Rectangle 29"/>
          <p:cNvSpPr/>
          <p:nvPr/>
        </p:nvSpPr>
        <p:spPr bwMode="auto">
          <a:xfrm>
            <a:off x="1813743" y="6615872"/>
            <a:ext cx="651358" cy="425071"/>
          </a:xfrm>
          <a:prstGeom prst="roundRect">
            <a:avLst/>
          </a:prstGeom>
          <a:solidFill>
            <a:schemeClr val="accent2">
              <a:lumMod val="20000"/>
              <a:lumOff val="80000"/>
            </a:scheme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09.23</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Apuväline-keskus/- lainaamo</a:t>
            </a:r>
          </a:p>
        </p:txBody>
      </p:sp>
      <p:sp>
        <p:nvSpPr>
          <p:cNvPr id="302" name="Rounded Rectangle 137"/>
          <p:cNvSpPr/>
          <p:nvPr/>
        </p:nvSpPr>
        <p:spPr bwMode="auto">
          <a:xfrm>
            <a:off x="5379008" y="539754"/>
            <a:ext cx="650109" cy="422712"/>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pPr>
            <a:r>
              <a:rPr lang="fi-FI" sz="788" dirty="0">
                <a:solidFill>
                  <a:prstClr val="black"/>
                </a:solidFill>
                <a:latin typeface="Arial Narrow" panose="020B0606020202030204" pitchFamily="34" charset="0"/>
              </a:rPr>
              <a:t>02.10</a:t>
            </a:r>
          </a:p>
          <a:p>
            <a:pPr algn="ctr" fontAlgn="auto">
              <a:lnSpc>
                <a:spcPct val="80000"/>
              </a:lnSpc>
              <a:spcBef>
                <a:spcPts val="0"/>
              </a:spcBef>
              <a:spcAft>
                <a:spcPts val="0"/>
              </a:spcAft>
            </a:pPr>
            <a:r>
              <a:rPr lang="fi-FI" sz="788" dirty="0">
                <a:solidFill>
                  <a:prstClr val="black"/>
                </a:solidFill>
                <a:latin typeface="Arial Narrow" panose="020B0606020202030204" pitchFamily="34" charset="0"/>
              </a:rPr>
              <a:t>Sopimukset</a:t>
            </a:r>
          </a:p>
        </p:txBody>
      </p:sp>
      <p:sp>
        <p:nvSpPr>
          <p:cNvPr id="316" name="Rounded Rectangle 25"/>
          <p:cNvSpPr/>
          <p:nvPr/>
        </p:nvSpPr>
        <p:spPr bwMode="auto">
          <a:xfrm>
            <a:off x="1826773" y="6167824"/>
            <a:ext cx="652609" cy="425071"/>
          </a:xfrm>
          <a:prstGeom prst="roundRect">
            <a:avLst/>
          </a:prstGeom>
          <a:solidFill>
            <a:schemeClr val="accent2">
              <a:lumMod val="20000"/>
              <a:lumOff val="80000"/>
            </a:scheme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09.22</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Työterveys-huolto</a:t>
            </a:r>
          </a:p>
        </p:txBody>
      </p:sp>
      <p:sp>
        <p:nvSpPr>
          <p:cNvPr id="328" name="Rounded Rectangle 8"/>
          <p:cNvSpPr/>
          <p:nvPr/>
        </p:nvSpPr>
        <p:spPr bwMode="auto">
          <a:xfrm>
            <a:off x="413833" y="4660201"/>
            <a:ext cx="2095335" cy="2856455"/>
          </a:xfrm>
          <a:prstGeom prst="rect">
            <a:avLst/>
          </a:prstGeom>
          <a:no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28351" tIns="28351" rIns="28351" bIns="0"/>
          <a:lstStyle/>
          <a:p>
            <a:pPr fontAlgn="auto">
              <a:lnSpc>
                <a:spcPct val="80000"/>
              </a:lnSpc>
              <a:spcBef>
                <a:spcPts val="0"/>
              </a:spcBef>
              <a:spcAft>
                <a:spcPts val="0"/>
              </a:spcAft>
              <a:defRPr/>
            </a:pPr>
            <a:r>
              <a:rPr lang="fi-FI" sz="1103" b="1">
                <a:solidFill>
                  <a:prstClr val="black"/>
                </a:solidFill>
                <a:latin typeface="Arial Narrow" panose="020B0606020202030204" pitchFamily="34" charset="0"/>
              </a:rPr>
              <a:t>09.</a:t>
            </a:r>
            <a:r>
              <a:rPr lang="fi-FI" sz="1103" b="1">
                <a:solidFill>
                  <a:srgbClr val="000000"/>
                </a:solidFill>
                <a:latin typeface="Arial Narrow" pitchFamily="34" charset="0"/>
              </a:rPr>
              <a:t>Tukitoiminnallisuudet</a:t>
            </a:r>
            <a:endParaRPr lang="fi-FI" sz="1103" b="1" dirty="0">
              <a:solidFill>
                <a:srgbClr val="000000"/>
              </a:solidFill>
              <a:latin typeface="Arial Narrow" pitchFamily="34" charset="0"/>
            </a:endParaRPr>
          </a:p>
        </p:txBody>
      </p:sp>
      <p:sp>
        <p:nvSpPr>
          <p:cNvPr id="330" name="Rounded Rectangle 29"/>
          <p:cNvSpPr/>
          <p:nvPr/>
        </p:nvSpPr>
        <p:spPr bwMode="auto">
          <a:xfrm>
            <a:off x="1786004" y="1926167"/>
            <a:ext cx="652609" cy="426768"/>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01.12 </a:t>
            </a:r>
          </a:p>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Vapaa hakeutuminen</a:t>
            </a:r>
            <a:endParaRPr lang="fi-FI" sz="788" dirty="0">
              <a:solidFill>
                <a:prstClr val="black"/>
              </a:solidFill>
              <a:latin typeface="Arial Narrow" panose="020B0606020202030204" pitchFamily="34" charset="0"/>
            </a:endParaRPr>
          </a:p>
        </p:txBody>
      </p:sp>
      <p:sp>
        <p:nvSpPr>
          <p:cNvPr id="331" name="Rounded Rectangle 76"/>
          <p:cNvSpPr/>
          <p:nvPr/>
        </p:nvSpPr>
        <p:spPr bwMode="auto">
          <a:xfrm>
            <a:off x="9446737" y="979321"/>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02.37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Laskelma / tuloselvitys</a:t>
            </a:r>
          </a:p>
        </p:txBody>
      </p:sp>
      <p:sp>
        <p:nvSpPr>
          <p:cNvPr id="333" name="Rounded Rectangle 76"/>
          <p:cNvSpPr/>
          <p:nvPr/>
        </p:nvSpPr>
        <p:spPr bwMode="auto">
          <a:xfrm>
            <a:off x="8760020" y="528051"/>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02.34 </a:t>
            </a:r>
          </a:p>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Triage</a:t>
            </a:r>
            <a:endParaRPr lang="fi-FI" sz="788" dirty="0">
              <a:solidFill>
                <a:prstClr val="black"/>
              </a:solidFill>
              <a:latin typeface="Arial Narrow" panose="020B0606020202030204" pitchFamily="34" charset="0"/>
            </a:endParaRPr>
          </a:p>
        </p:txBody>
      </p:sp>
      <p:sp>
        <p:nvSpPr>
          <p:cNvPr id="335" name="Rounded Rectangle 76"/>
          <p:cNvSpPr/>
          <p:nvPr/>
        </p:nvSpPr>
        <p:spPr bwMode="auto">
          <a:xfrm>
            <a:off x="9577300" y="3498055"/>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08.02 Etämonitorointi</a:t>
            </a:r>
            <a:endParaRPr lang="fi-FI" sz="788" dirty="0">
              <a:solidFill>
                <a:prstClr val="black"/>
              </a:solidFill>
              <a:latin typeface="Arial Narrow" panose="020B0606020202030204" pitchFamily="34" charset="0"/>
            </a:endParaRPr>
          </a:p>
        </p:txBody>
      </p:sp>
      <p:sp>
        <p:nvSpPr>
          <p:cNvPr id="336" name="Rounded Rectangle 104"/>
          <p:cNvSpPr/>
          <p:nvPr/>
        </p:nvSpPr>
        <p:spPr bwMode="auto">
          <a:xfrm>
            <a:off x="4623449" y="5717780"/>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10.25 </a:t>
            </a:r>
          </a:p>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Kasvatus ja perheneuvonta</a:t>
            </a:r>
            <a:endParaRPr lang="fi-FI" sz="788" dirty="0">
              <a:solidFill>
                <a:prstClr val="black"/>
              </a:solidFill>
              <a:latin typeface="Arial Narrow" panose="020B0606020202030204" pitchFamily="34" charset="0"/>
            </a:endParaRPr>
          </a:p>
        </p:txBody>
      </p:sp>
      <p:sp>
        <p:nvSpPr>
          <p:cNvPr id="344" name="Rounded Rectangle 104"/>
          <p:cNvSpPr/>
          <p:nvPr/>
        </p:nvSpPr>
        <p:spPr bwMode="auto">
          <a:xfrm>
            <a:off x="5304312" y="5279881"/>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10.30 Omaishoidon tuki</a:t>
            </a:r>
          </a:p>
        </p:txBody>
      </p:sp>
      <p:sp>
        <p:nvSpPr>
          <p:cNvPr id="345" name="Rounded Rectangle 104"/>
          <p:cNvSpPr/>
          <p:nvPr/>
        </p:nvSpPr>
        <p:spPr bwMode="auto">
          <a:xfrm>
            <a:off x="5304311" y="6618287"/>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10.33 Kotouttaminen (maahanmuut)</a:t>
            </a:r>
            <a:endParaRPr lang="fi-FI" sz="788" dirty="0">
              <a:solidFill>
                <a:prstClr val="black"/>
              </a:solidFill>
              <a:latin typeface="Arial Narrow" panose="020B0606020202030204" pitchFamily="34" charset="0"/>
            </a:endParaRPr>
          </a:p>
        </p:txBody>
      </p:sp>
      <p:sp>
        <p:nvSpPr>
          <p:cNvPr id="347" name="Rounded Rectangle 104"/>
          <p:cNvSpPr/>
          <p:nvPr/>
        </p:nvSpPr>
        <p:spPr bwMode="auto">
          <a:xfrm>
            <a:off x="5985512" y="7056591"/>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10.41</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Sisäiset rekisterit</a:t>
            </a:r>
          </a:p>
        </p:txBody>
      </p:sp>
      <p:sp>
        <p:nvSpPr>
          <p:cNvPr id="351" name="Rounded Rectangle 104"/>
          <p:cNvSpPr/>
          <p:nvPr/>
        </p:nvSpPr>
        <p:spPr bwMode="auto">
          <a:xfrm>
            <a:off x="5309908" y="6174578"/>
            <a:ext cx="652609" cy="425071"/>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10.32 Työllistymisen tukeminen</a:t>
            </a:r>
            <a:endParaRPr lang="fi-FI" sz="788" dirty="0">
              <a:solidFill>
                <a:prstClr val="black"/>
              </a:solidFill>
              <a:latin typeface="Arial Narrow" panose="020B0606020202030204" pitchFamily="34" charset="0"/>
            </a:endParaRPr>
          </a:p>
        </p:txBody>
      </p:sp>
      <p:sp>
        <p:nvSpPr>
          <p:cNvPr id="354" name="Rounded Rectangle 137"/>
          <p:cNvSpPr/>
          <p:nvPr/>
        </p:nvSpPr>
        <p:spPr bwMode="auto">
          <a:xfrm>
            <a:off x="6055172" y="1440238"/>
            <a:ext cx="650109" cy="412455"/>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02.20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Diagnoosi</a:t>
            </a:r>
          </a:p>
        </p:txBody>
      </p:sp>
      <p:sp>
        <p:nvSpPr>
          <p:cNvPr id="355" name="Rounded Rectangle 137"/>
          <p:cNvSpPr/>
          <p:nvPr/>
        </p:nvSpPr>
        <p:spPr bwMode="auto">
          <a:xfrm>
            <a:off x="6061408" y="1887832"/>
            <a:ext cx="650109" cy="412455"/>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02.21 Hoitokertomus</a:t>
            </a:r>
          </a:p>
        </p:txBody>
      </p:sp>
      <p:sp>
        <p:nvSpPr>
          <p:cNvPr id="356" name="Rounded Rectangle 137"/>
          <p:cNvSpPr/>
          <p:nvPr/>
        </p:nvSpPr>
        <p:spPr bwMode="auto">
          <a:xfrm>
            <a:off x="6739952" y="1436460"/>
            <a:ext cx="650109" cy="412455"/>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02.24 Lääkemääräys / e-reseptit</a:t>
            </a:r>
            <a:endParaRPr lang="fi-FI" sz="788" dirty="0">
              <a:solidFill>
                <a:prstClr val="black"/>
              </a:solidFill>
              <a:latin typeface="Arial Narrow" panose="020B0606020202030204" pitchFamily="34" charset="0"/>
            </a:endParaRPr>
          </a:p>
        </p:txBody>
      </p:sp>
      <p:sp>
        <p:nvSpPr>
          <p:cNvPr id="357" name="Rounded Rectangle 137"/>
          <p:cNvSpPr/>
          <p:nvPr/>
        </p:nvSpPr>
        <p:spPr bwMode="auto">
          <a:xfrm>
            <a:off x="6747357" y="979321"/>
            <a:ext cx="650109" cy="412455"/>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02.23 </a:t>
            </a:r>
          </a:p>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Nestehoito</a:t>
            </a:r>
            <a:endParaRPr lang="fi-FI" sz="788" dirty="0">
              <a:solidFill>
                <a:prstClr val="black"/>
              </a:solidFill>
              <a:latin typeface="Arial Narrow" panose="020B0606020202030204" pitchFamily="34" charset="0"/>
            </a:endParaRPr>
          </a:p>
        </p:txBody>
      </p:sp>
      <p:sp>
        <p:nvSpPr>
          <p:cNvPr id="358" name="Rounded Rectangle 137"/>
          <p:cNvSpPr/>
          <p:nvPr/>
        </p:nvSpPr>
        <p:spPr bwMode="auto">
          <a:xfrm>
            <a:off x="6728463" y="539954"/>
            <a:ext cx="650109" cy="412455"/>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02.22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Lääkitys</a:t>
            </a:r>
          </a:p>
        </p:txBody>
      </p:sp>
      <p:sp>
        <p:nvSpPr>
          <p:cNvPr id="359" name="Rounded Rectangle 137"/>
          <p:cNvSpPr/>
          <p:nvPr/>
        </p:nvSpPr>
        <p:spPr bwMode="auto">
          <a:xfrm>
            <a:off x="6743399" y="1870929"/>
            <a:ext cx="650109" cy="420785"/>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02.26 Lääkkeenjako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ja –anto</a:t>
            </a:r>
          </a:p>
        </p:txBody>
      </p:sp>
      <p:sp>
        <p:nvSpPr>
          <p:cNvPr id="361" name="Rounded Rectangle 137"/>
          <p:cNvSpPr/>
          <p:nvPr/>
        </p:nvSpPr>
        <p:spPr bwMode="auto">
          <a:xfrm>
            <a:off x="7424547" y="1442768"/>
            <a:ext cx="650109" cy="412455"/>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02.28 Konsultaatiot </a:t>
            </a:r>
            <a:endParaRPr lang="fi-FI" sz="788" dirty="0">
              <a:solidFill>
                <a:prstClr val="black"/>
              </a:solidFill>
              <a:latin typeface="Arial Narrow" panose="020B0606020202030204" pitchFamily="34" charset="0"/>
            </a:endParaRPr>
          </a:p>
        </p:txBody>
      </p:sp>
      <p:sp>
        <p:nvSpPr>
          <p:cNvPr id="362" name="Rounded Rectangle 137"/>
          <p:cNvSpPr/>
          <p:nvPr/>
        </p:nvSpPr>
        <p:spPr bwMode="auto">
          <a:xfrm>
            <a:off x="7424547" y="1870342"/>
            <a:ext cx="650109" cy="412455"/>
          </a:xfrm>
          <a:prstGeom prst="roundRect">
            <a:avLst/>
          </a:prstGeom>
          <a:gradFill flip="none" rotWithShape="1">
            <a:gsLst>
              <a:gs pos="0">
                <a:srgbClr val="92D050">
                  <a:tint val="66000"/>
                  <a:satMod val="160000"/>
                </a:srgbClr>
              </a:gs>
              <a:gs pos="42000">
                <a:srgbClr val="92D050">
                  <a:tint val="44500"/>
                  <a:satMod val="160000"/>
                </a:srgbClr>
              </a:gs>
              <a:gs pos="100000">
                <a:schemeClr val="accent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02.29 </a:t>
            </a:r>
          </a:p>
          <a:p>
            <a:pPr algn="ctr" fontAlgn="auto">
              <a:lnSpc>
                <a:spcPct val="80000"/>
              </a:lnSpc>
              <a:spcBef>
                <a:spcPts val="0"/>
              </a:spcBef>
              <a:spcAft>
                <a:spcPts val="0"/>
              </a:spcAft>
              <a:defRPr/>
            </a:pPr>
            <a:r>
              <a:rPr lang="fi-FI" sz="788">
                <a:solidFill>
                  <a:prstClr val="black"/>
                </a:solidFill>
                <a:latin typeface="Arial Narrow" panose="020B0606020202030204" pitchFamily="34" charset="0"/>
              </a:rPr>
              <a:t>Ravitsemus</a:t>
            </a:r>
            <a:endParaRPr lang="fi-FI" sz="788" dirty="0">
              <a:solidFill>
                <a:prstClr val="black"/>
              </a:solidFill>
              <a:latin typeface="Arial Narrow" panose="020B0606020202030204" pitchFamily="34" charset="0"/>
            </a:endParaRPr>
          </a:p>
        </p:txBody>
      </p:sp>
      <p:sp>
        <p:nvSpPr>
          <p:cNvPr id="363" name="Rounded Rectangle 69"/>
          <p:cNvSpPr/>
          <p:nvPr/>
        </p:nvSpPr>
        <p:spPr bwMode="auto">
          <a:xfrm>
            <a:off x="3947291" y="5278133"/>
            <a:ext cx="652609" cy="438115"/>
          </a:xfrm>
          <a:prstGeom prst="roundRect">
            <a:avLst/>
          </a:prstGeom>
          <a:solidFill>
            <a:schemeClr val="accent2">
              <a:lumMod val="20000"/>
              <a:lumOff val="80000"/>
            </a:schemeClr>
          </a:solidFill>
          <a:ln w="38100">
            <a:solidFill>
              <a:schemeClr val="tx1"/>
            </a:solidFill>
            <a:prstDash val="soli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10.17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Ensihoito</a:t>
            </a:r>
          </a:p>
        </p:txBody>
      </p:sp>
      <p:sp>
        <p:nvSpPr>
          <p:cNvPr id="239" name="TextBox 238"/>
          <p:cNvSpPr txBox="1"/>
          <p:nvPr/>
        </p:nvSpPr>
        <p:spPr>
          <a:xfrm rot="16200000">
            <a:off x="9183972" y="1346806"/>
            <a:ext cx="2141476" cy="262059"/>
          </a:xfrm>
          <a:prstGeom prst="rect">
            <a:avLst/>
          </a:prstGeom>
          <a:noFill/>
        </p:spPr>
        <p:txBody>
          <a:bodyPr wrap="square" rtlCol="0">
            <a:spAutoFit/>
          </a:bodyPr>
          <a:lstStyle/>
          <a:p>
            <a:pPr eaLnBrk="1" hangingPunct="1"/>
            <a:r>
              <a:rPr lang="fi-FI" sz="1103" dirty="0">
                <a:solidFill>
                  <a:prstClr val="black"/>
                </a:solidFill>
                <a:latin typeface="Arial" charset="0"/>
                <a:cs typeface="Arial" charset="0"/>
              </a:rPr>
              <a:t>Versio 3.01 päiväys 24.4.2015</a:t>
            </a:r>
          </a:p>
        </p:txBody>
      </p:sp>
      <p:sp>
        <p:nvSpPr>
          <p:cNvPr id="248" name="Rounded Rectangle 29"/>
          <p:cNvSpPr/>
          <p:nvPr/>
        </p:nvSpPr>
        <p:spPr bwMode="auto">
          <a:xfrm>
            <a:off x="1139212" y="7067056"/>
            <a:ext cx="651358" cy="425071"/>
          </a:xfrm>
          <a:prstGeom prst="roundRect">
            <a:avLst/>
          </a:prstGeom>
          <a:solidFill>
            <a:schemeClr val="accent2">
              <a:lumMod val="20000"/>
              <a:lumOff val="80000"/>
            </a:schemeClr>
          </a:solidFill>
          <a:ln w="381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09.17 </a:t>
            </a:r>
          </a:p>
          <a:p>
            <a:pPr algn="ctr" fontAlgn="auto">
              <a:lnSpc>
                <a:spcPct val="80000"/>
              </a:lnSpc>
              <a:spcBef>
                <a:spcPts val="0"/>
              </a:spcBef>
              <a:spcAft>
                <a:spcPts val="0"/>
              </a:spcAft>
              <a:defRPr/>
            </a:pPr>
            <a:r>
              <a:rPr lang="fi-FI" sz="788" dirty="0">
                <a:solidFill>
                  <a:prstClr val="black"/>
                </a:solidFill>
                <a:latin typeface="Arial Narrow" panose="020B0606020202030204" pitchFamily="34" charset="0"/>
              </a:rPr>
              <a:t>Verikeskus</a:t>
            </a:r>
          </a:p>
        </p:txBody>
      </p:sp>
      <p:sp>
        <p:nvSpPr>
          <p:cNvPr id="4" name="Tekstiruutu 3"/>
          <p:cNvSpPr txBox="1"/>
          <p:nvPr/>
        </p:nvSpPr>
        <p:spPr>
          <a:xfrm rot="20700000">
            <a:off x="1388937" y="1592984"/>
            <a:ext cx="4752528" cy="923330"/>
          </a:xfrm>
          <a:prstGeom prst="rect">
            <a:avLst/>
          </a:prstGeom>
          <a:solidFill>
            <a:schemeClr val="bg1">
              <a:alpha val="70000"/>
            </a:schemeClr>
          </a:solidFill>
        </p:spPr>
        <p:txBody>
          <a:bodyPr wrap="square" rtlCol="0">
            <a:spAutoFit/>
          </a:bodyPr>
          <a:lstStyle/>
          <a:p>
            <a:r>
              <a:rPr lang="fi-FI" dirty="0" smtClean="0">
                <a:solidFill>
                  <a:prstClr val="black"/>
                </a:solidFill>
              </a:rPr>
              <a:t>Perustoiminnallisuus (”rakennuspalikat”) ovat lähes samoja terveydenhuollolle ja sosiaalihuollolle</a:t>
            </a:r>
            <a:endParaRPr lang="fi-FI" dirty="0">
              <a:solidFill>
                <a:prstClr val="black"/>
              </a:solidFill>
            </a:endParaRPr>
          </a:p>
        </p:txBody>
      </p:sp>
    </p:spTree>
    <p:extLst>
      <p:ext uri="{BB962C8B-B14F-4D97-AF65-F5344CB8AC3E}">
        <p14:creationId xmlns:p14="http://schemas.microsoft.com/office/powerpoint/2010/main" val="175709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750" y="1404367"/>
            <a:ext cx="9609138" cy="719138"/>
          </a:xfrm>
        </p:spPr>
        <p:txBody>
          <a:bodyPr/>
          <a:lstStyle/>
          <a:p>
            <a:pPr lvl="2"/>
            <a:r>
              <a:rPr lang="fi-FI" smtClean="0"/>
              <a:t>Korvattavia </a:t>
            </a:r>
            <a:r>
              <a:rPr lang="fi-FI" dirty="0" smtClean="0"/>
              <a:t>pääjärjestelmiä</a:t>
            </a:r>
            <a:endParaRPr lang="fi-FI" dirty="0"/>
          </a:p>
        </p:txBody>
      </p:sp>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276" y="2555974"/>
            <a:ext cx="7992888" cy="4606099"/>
          </a:xfrm>
          <a:prstGeom prst="rect">
            <a:avLst/>
          </a:prstGeom>
        </p:spPr>
      </p:pic>
    </p:spTree>
    <p:extLst>
      <p:ext uri="{BB962C8B-B14F-4D97-AF65-F5344CB8AC3E}">
        <p14:creationId xmlns:p14="http://schemas.microsoft.com/office/powerpoint/2010/main" val="1729054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Hankkeen hyödyt ja kustannukset</a:t>
            </a:r>
            <a:endParaRPr lang="fi-FI" dirty="0"/>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441614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2538388" y="108223"/>
            <a:ext cx="7476009" cy="1260475"/>
          </a:xfrm>
        </p:spPr>
        <p:txBody>
          <a:bodyPr/>
          <a:lstStyle/>
          <a:p>
            <a:r>
              <a:rPr lang="fi-FI" sz="2800" dirty="0" smtClean="0"/>
              <a:t>Hyötyanalyysi + Kustannusennuste = Kustannushyötylaskelma</a:t>
            </a:r>
            <a:endParaRPr lang="fi-FI" sz="2800" dirty="0"/>
          </a:p>
        </p:txBody>
      </p:sp>
      <p:sp>
        <p:nvSpPr>
          <p:cNvPr id="5" name="Tekstin paikkamerkki 4"/>
          <p:cNvSpPr>
            <a:spLocks noGrp="1"/>
          </p:cNvSpPr>
          <p:nvPr>
            <p:ph type="body" idx="1"/>
          </p:nvPr>
        </p:nvSpPr>
        <p:spPr>
          <a:xfrm>
            <a:off x="534988" y="1332359"/>
            <a:ext cx="4724400" cy="504180"/>
          </a:xfrm>
        </p:spPr>
        <p:txBody>
          <a:bodyPr/>
          <a:lstStyle/>
          <a:p>
            <a:r>
              <a:rPr lang="fi-FI" sz="2800" dirty="0" smtClean="0"/>
              <a:t>Hyötyanalyysi</a:t>
            </a:r>
            <a:endParaRPr lang="fi-FI" dirty="0"/>
          </a:p>
        </p:txBody>
      </p:sp>
      <p:sp>
        <p:nvSpPr>
          <p:cNvPr id="6" name="Sisällön paikkamerkki 5"/>
          <p:cNvSpPr>
            <a:spLocks noGrp="1"/>
          </p:cNvSpPr>
          <p:nvPr>
            <p:ph sz="half" idx="2"/>
          </p:nvPr>
        </p:nvSpPr>
        <p:spPr>
          <a:xfrm>
            <a:off x="534988" y="1836415"/>
            <a:ext cx="3299544" cy="4357688"/>
          </a:xfrm>
        </p:spPr>
        <p:txBody>
          <a:bodyPr/>
          <a:lstStyle/>
          <a:p>
            <a:pPr>
              <a:buFont typeface="Arial" panose="020B0604020202020204" pitchFamily="34" charset="0"/>
              <a:buChar char="•"/>
            </a:pPr>
            <a:r>
              <a:rPr lang="fi-FI" sz="1600" dirty="0" smtClean="0"/>
              <a:t>Taloudellinen analyysi:</a:t>
            </a:r>
          </a:p>
          <a:p>
            <a:pPr lvl="1">
              <a:buFont typeface="Arial" panose="020B0604020202020204" pitchFamily="34" charset="0"/>
              <a:buChar char="•"/>
            </a:pPr>
            <a:r>
              <a:rPr lang="fi-FI" sz="1600" dirty="0" smtClean="0"/>
              <a:t>Toiminnalliset hyödyt</a:t>
            </a:r>
          </a:p>
          <a:p>
            <a:pPr lvl="1">
              <a:buFont typeface="Arial" panose="020B0604020202020204" pitchFamily="34" charset="0"/>
              <a:buChar char="•"/>
            </a:pPr>
            <a:r>
              <a:rPr lang="fi-FI" sz="1600" dirty="0" smtClean="0"/>
              <a:t>Poistuvien järjestelmien kustannusvähennys</a:t>
            </a:r>
          </a:p>
          <a:p>
            <a:endParaRPr lang="fi-FI" sz="1600" dirty="0" smtClean="0"/>
          </a:p>
          <a:p>
            <a:pPr>
              <a:buFont typeface="Arial" panose="020B0604020202020204" pitchFamily="34" charset="0"/>
              <a:buChar char="•"/>
            </a:pPr>
            <a:r>
              <a:rPr lang="fi-FI" sz="1600" dirty="0" smtClean="0"/>
              <a:t>Lisäksi arvioitu laadullisia hyötyjä, joita ei toistaiseksi ole sisällytetty euromääräiseen laskelmaan</a:t>
            </a:r>
            <a:endParaRPr lang="fi-FI" sz="1600" dirty="0"/>
          </a:p>
        </p:txBody>
      </p:sp>
      <p:sp>
        <p:nvSpPr>
          <p:cNvPr id="7" name="Tekstin paikkamerkki 6"/>
          <p:cNvSpPr>
            <a:spLocks noGrp="1"/>
          </p:cNvSpPr>
          <p:nvPr>
            <p:ph type="body" sz="quarter" idx="3"/>
          </p:nvPr>
        </p:nvSpPr>
        <p:spPr>
          <a:xfrm>
            <a:off x="4122564" y="1332359"/>
            <a:ext cx="6035849" cy="504180"/>
          </a:xfrm>
        </p:spPr>
        <p:txBody>
          <a:bodyPr/>
          <a:lstStyle/>
          <a:p>
            <a:r>
              <a:rPr lang="fi-FI" sz="2800" dirty="0" smtClean="0"/>
              <a:t>Kustannusennuste</a:t>
            </a:r>
            <a:endParaRPr lang="fi-FI" sz="2800" dirty="0"/>
          </a:p>
        </p:txBody>
      </p:sp>
      <p:sp>
        <p:nvSpPr>
          <p:cNvPr id="8" name="Sisällön paikkamerkki 7"/>
          <p:cNvSpPr>
            <a:spLocks noGrp="1"/>
          </p:cNvSpPr>
          <p:nvPr>
            <p:ph sz="quarter" idx="4"/>
          </p:nvPr>
        </p:nvSpPr>
        <p:spPr>
          <a:xfrm>
            <a:off x="4122563" y="1836539"/>
            <a:ext cx="6035849" cy="5544492"/>
          </a:xfrm>
        </p:spPr>
        <p:txBody>
          <a:bodyPr/>
          <a:lstStyle/>
          <a:p>
            <a:pPr>
              <a:buFont typeface="Arial" panose="020B0604020202020204" pitchFamily="34" charset="0"/>
              <a:buChar char="•"/>
            </a:pPr>
            <a:r>
              <a:rPr lang="fi-FI" sz="1600" dirty="0" smtClean="0"/>
              <a:t>Hanketoimiston käyttömenot</a:t>
            </a:r>
          </a:p>
          <a:p>
            <a:pPr>
              <a:buFont typeface="Arial" panose="020B0604020202020204" pitchFamily="34" charset="0"/>
              <a:buChar char="•"/>
            </a:pPr>
            <a:r>
              <a:rPr lang="fi-FI" sz="1600" dirty="0" smtClean="0"/>
              <a:t>Apotti Oy:n käyttömenot</a:t>
            </a:r>
          </a:p>
          <a:p>
            <a:pPr>
              <a:buFont typeface="Arial" panose="020B0604020202020204" pitchFamily="34" charset="0"/>
              <a:buChar char="•"/>
            </a:pPr>
            <a:r>
              <a:rPr lang="fi-FI" sz="1600" dirty="0" smtClean="0"/>
              <a:t>Järjestelmätoimittajalle maksettavat</a:t>
            </a:r>
          </a:p>
          <a:p>
            <a:pPr lvl="1">
              <a:buFont typeface="Arial" panose="020B0604020202020204" pitchFamily="34" charset="0"/>
              <a:buChar char="•"/>
            </a:pPr>
            <a:r>
              <a:rPr lang="fi-FI" sz="1600" dirty="0" smtClean="0"/>
              <a:t>Toteutus- ja käyttöönottoprojektit (kiinteä hinta + 10 % varaus muutoksiin)</a:t>
            </a:r>
          </a:p>
          <a:p>
            <a:pPr lvl="1">
              <a:buFont typeface="Arial" panose="020B0604020202020204" pitchFamily="34" charset="0"/>
              <a:buChar char="•"/>
            </a:pPr>
            <a:r>
              <a:rPr lang="fi-FI" sz="1600" dirty="0" smtClean="0"/>
              <a:t>Lisenssihankinnat</a:t>
            </a:r>
          </a:p>
          <a:p>
            <a:pPr lvl="1">
              <a:buFont typeface="Arial" panose="020B0604020202020204" pitchFamily="34" charset="0"/>
              <a:buChar char="•"/>
            </a:pPr>
            <a:r>
              <a:rPr lang="fi-FI" sz="1600" dirty="0" smtClean="0"/>
              <a:t>Tuki ja ylläpito</a:t>
            </a:r>
          </a:p>
          <a:p>
            <a:pPr>
              <a:buFont typeface="Arial" panose="020B0604020202020204" pitchFamily="34" charset="0"/>
              <a:buChar char="•"/>
            </a:pPr>
            <a:r>
              <a:rPr lang="fi-FI" sz="1600" dirty="0" smtClean="0"/>
              <a:t>Käyttöpalvelutoimittajalle maksettavat kustannukset (karkea arvio)</a:t>
            </a:r>
          </a:p>
          <a:p>
            <a:pPr>
              <a:buFont typeface="Arial" panose="020B0604020202020204" pitchFamily="34" charset="0"/>
              <a:buChar char="•"/>
            </a:pPr>
            <a:r>
              <a:rPr lang="fi-FI" sz="1600" dirty="0" smtClean="0"/>
              <a:t>Hankintayksikköjen oma työ hankkeeseen (hankintavaihe, toteutus- ja käyttöönottovaihe, ylläpito)</a:t>
            </a:r>
          </a:p>
          <a:p>
            <a:r>
              <a:rPr lang="fi-FI" sz="1600" b="1" dirty="0" smtClean="0"/>
              <a:t>Ei sisällä:</a:t>
            </a:r>
          </a:p>
          <a:p>
            <a:pPr>
              <a:buFont typeface="Arial" panose="020B0604020202020204" pitchFamily="34" charset="0"/>
              <a:buChar char="•"/>
            </a:pPr>
            <a:r>
              <a:rPr lang="fi-FI" sz="1600" dirty="0" smtClean="0"/>
              <a:t>Nykyiseille toimittajille maksettava työ esim. vanhojen järjestelmien alasajosta</a:t>
            </a:r>
            <a:endParaRPr lang="fi-FI" sz="1600" dirty="0"/>
          </a:p>
          <a:p>
            <a:pPr>
              <a:buFont typeface="Arial" panose="020B0604020202020204" pitchFamily="34" charset="0"/>
              <a:buChar char="•"/>
            </a:pPr>
            <a:r>
              <a:rPr lang="fi-FI" sz="1600" dirty="0"/>
              <a:t>Nykyjärjestelmiin tarvittavien muutoksien </a:t>
            </a:r>
            <a:r>
              <a:rPr lang="fi-FI" sz="1600" dirty="0" smtClean="0"/>
              <a:t>toteutus </a:t>
            </a:r>
            <a:r>
              <a:rPr lang="fi-FI" sz="1600" dirty="0"/>
              <a:t>integraatioiden toteuttamiseksi</a:t>
            </a:r>
          </a:p>
          <a:p>
            <a:pPr>
              <a:buFont typeface="Arial" panose="020B0604020202020204" pitchFamily="34" charset="0"/>
              <a:buChar char="•"/>
            </a:pPr>
            <a:r>
              <a:rPr lang="fi-FI" sz="1600" dirty="0" smtClean="0"/>
              <a:t>Erilliset toiminnan </a:t>
            </a:r>
            <a:r>
              <a:rPr lang="fi-FI" sz="1600" dirty="0"/>
              <a:t>muutoksen organisointitehtävät, toteuttaminen ja erilliset </a:t>
            </a:r>
            <a:r>
              <a:rPr lang="fi-FI" sz="1600" dirty="0" smtClean="0"/>
              <a:t>kehitysprojektit</a:t>
            </a:r>
          </a:p>
          <a:p>
            <a:pPr>
              <a:buFont typeface="Arial" panose="020B0604020202020204" pitchFamily="34" charset="0"/>
              <a:buChar char="•"/>
            </a:pPr>
            <a:r>
              <a:rPr lang="fi-FI" sz="1600" dirty="0" smtClean="0"/>
              <a:t>Järjestelmän </a:t>
            </a:r>
            <a:r>
              <a:rPr lang="fi-FI" sz="1600" dirty="0"/>
              <a:t>loppukäyttäjien koulutustilaisuuksiin </a:t>
            </a:r>
            <a:r>
              <a:rPr lang="fi-FI" sz="1600" dirty="0" smtClean="0"/>
              <a:t>osallistuminen ja siihen kuluva työaika</a:t>
            </a:r>
          </a:p>
        </p:txBody>
      </p:sp>
    </p:spTree>
    <p:extLst>
      <p:ext uri="{BB962C8B-B14F-4D97-AF65-F5344CB8AC3E}">
        <p14:creationId xmlns:p14="http://schemas.microsoft.com/office/powerpoint/2010/main" val="2616987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fi-FI" altLang="fi-FI" dirty="0" smtClean="0"/>
              <a:t>Hyötyanalyysin laskelman sisältämät taloudelliset hyödyt</a:t>
            </a:r>
          </a:p>
        </p:txBody>
      </p:sp>
      <p:sp>
        <p:nvSpPr>
          <p:cNvPr id="11267" name="Content Placeholder 4"/>
          <p:cNvSpPr>
            <a:spLocks noGrp="1"/>
          </p:cNvSpPr>
          <p:nvPr>
            <p:ph idx="1"/>
          </p:nvPr>
        </p:nvSpPr>
        <p:spPr>
          <a:xfrm>
            <a:off x="450850" y="3348038"/>
            <a:ext cx="6965950" cy="4105275"/>
          </a:xfrm>
        </p:spPr>
        <p:txBody>
          <a:bodyPr/>
          <a:lstStyle/>
          <a:p>
            <a:pPr marL="285750" indent="-285750">
              <a:buFontTx/>
              <a:buChar char="•"/>
            </a:pPr>
            <a:endParaRPr lang="fi-FI" altLang="fi-FI" sz="1600" dirty="0" smtClean="0"/>
          </a:p>
          <a:p>
            <a:pPr marL="285750" indent="-285750">
              <a:buFontTx/>
              <a:buChar char="•"/>
            </a:pPr>
            <a:r>
              <a:rPr lang="fi-FI" altLang="fi-FI" sz="1600" dirty="0" smtClean="0"/>
              <a:t>Laskelmassa on huomioitu pääasiassa palvelu- ja itsepalvelutapahtumiin liittyvät taloudelliset hyödyt. </a:t>
            </a:r>
          </a:p>
          <a:p>
            <a:pPr marL="285750" indent="-285750">
              <a:buFontTx/>
              <a:buChar char="•"/>
            </a:pPr>
            <a:r>
              <a:rPr lang="fi-FI" altLang="fi-FI" sz="1600" dirty="0" smtClean="0"/>
              <a:t>Hyötylaskelmassa on arvioitu tässä vaiheessa selkeästi tunnistetut hyödyt. Näille on pyritty esittämään mahdollisimman luotettava laskennallinen arvio.</a:t>
            </a:r>
          </a:p>
          <a:p>
            <a:pPr marL="285750" indent="-285750">
              <a:buFontTx/>
              <a:buChar char="•"/>
            </a:pPr>
            <a:r>
              <a:rPr lang="fi-FI" altLang="fi-FI" sz="1600" dirty="0" smtClean="0"/>
              <a:t>Hyötyjen arviointi perustuu neuvotteluissa, tuotevertailussa ja muissa yhteyksissä saatuihin käsityksiin tuotteista sekä aiheesta kirjoitettuihin julkaisuihin. </a:t>
            </a:r>
          </a:p>
          <a:p>
            <a:pPr marL="285750" indent="-285750">
              <a:buFontTx/>
              <a:buChar char="•"/>
            </a:pPr>
            <a:r>
              <a:rPr lang="fi-FI" altLang="fi-FI" sz="1600" dirty="0" smtClean="0">
                <a:solidFill>
                  <a:schemeClr val="tx2"/>
                </a:solidFill>
              </a:rPr>
              <a:t>Arvioita tehdessä on pyritty noudattamaan varovaisuusperiaatetta eli arvioimaan hyötypotentiaali konservatiivisesti. </a:t>
            </a:r>
            <a:endParaRPr lang="fi-FI" altLang="fi-FI" sz="1600" dirty="0" smtClean="0"/>
          </a:p>
        </p:txBody>
      </p:sp>
      <p:sp>
        <p:nvSpPr>
          <p:cNvPr id="11268" name="TextBox 1"/>
          <p:cNvSpPr txBox="1">
            <a:spLocks noChangeArrowheads="1"/>
          </p:cNvSpPr>
          <p:nvPr/>
        </p:nvSpPr>
        <p:spPr bwMode="auto">
          <a:xfrm>
            <a:off x="8226425" y="3276600"/>
            <a:ext cx="1311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sz="1400"/>
              <a:t>Hyödyn tyyppi</a:t>
            </a:r>
          </a:p>
        </p:txBody>
      </p:sp>
      <p:sp>
        <p:nvSpPr>
          <p:cNvPr id="11269" name="TextBox 5"/>
          <p:cNvSpPr txBox="1">
            <a:spLocks noChangeArrowheads="1"/>
          </p:cNvSpPr>
          <p:nvPr/>
        </p:nvSpPr>
        <p:spPr bwMode="auto">
          <a:xfrm>
            <a:off x="8269288" y="4176713"/>
            <a:ext cx="127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sz="1400"/>
              <a:t>Hyödyn saaja</a:t>
            </a:r>
          </a:p>
        </p:txBody>
      </p:sp>
      <p:sp>
        <p:nvSpPr>
          <p:cNvPr id="11270" name="TextBox 6"/>
          <p:cNvSpPr txBox="1">
            <a:spLocks noChangeArrowheads="1"/>
          </p:cNvSpPr>
          <p:nvPr/>
        </p:nvSpPr>
        <p:spPr bwMode="auto">
          <a:xfrm>
            <a:off x="8048625" y="5432425"/>
            <a:ext cx="1666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sz="1400"/>
              <a:t>Hyödyn kohdealue</a:t>
            </a:r>
          </a:p>
        </p:txBody>
      </p:sp>
      <p:sp>
        <p:nvSpPr>
          <p:cNvPr id="11271" name="Rectangle 2"/>
          <p:cNvSpPr>
            <a:spLocks noChangeArrowheads="1"/>
          </p:cNvSpPr>
          <p:nvPr/>
        </p:nvSpPr>
        <p:spPr bwMode="auto">
          <a:xfrm>
            <a:off x="7507288" y="3657600"/>
            <a:ext cx="1439862" cy="368300"/>
          </a:xfrm>
          <a:prstGeom prst="rect">
            <a:avLst/>
          </a:prstGeom>
          <a:solidFill>
            <a:srgbClr val="FFFF00"/>
          </a:solidFill>
          <a:ln w="9525" algn="ctr">
            <a:solidFill>
              <a:schemeClr val="accent1"/>
            </a:solidFill>
            <a:round/>
            <a:headEnd/>
            <a:tailEnd/>
          </a:ln>
        </p:spPr>
        <p:txBody>
          <a:bodyPr lIns="0" tIns="0" rIns="0" bIns="0" anchor="ctr"/>
          <a:lstStyle>
            <a:lvl1pPr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r>
              <a:rPr lang="fi-FI" altLang="fi-FI" sz="1200"/>
              <a:t>Taloudelliset</a:t>
            </a:r>
          </a:p>
        </p:txBody>
      </p:sp>
      <p:sp>
        <p:nvSpPr>
          <p:cNvPr id="11272" name="Rectangle 8"/>
          <p:cNvSpPr>
            <a:spLocks noChangeArrowheads="1"/>
          </p:cNvSpPr>
          <p:nvPr/>
        </p:nvSpPr>
        <p:spPr bwMode="auto">
          <a:xfrm>
            <a:off x="9018588" y="3657600"/>
            <a:ext cx="1441450" cy="368300"/>
          </a:xfrm>
          <a:prstGeom prst="rect">
            <a:avLst/>
          </a:prstGeom>
          <a:solidFill>
            <a:srgbClr val="E7E8EC"/>
          </a:solidFill>
          <a:ln w="9525" algn="ctr">
            <a:solidFill>
              <a:schemeClr val="accent1"/>
            </a:solidFill>
            <a:round/>
            <a:headEnd/>
            <a:tailEnd/>
          </a:ln>
        </p:spPr>
        <p:txBody>
          <a:bodyPr lIns="0" tIns="0" rIns="0" bIns="0" anchor="ctr"/>
          <a:lstStyle>
            <a:lvl1pPr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r>
              <a:rPr lang="fi-FI" altLang="fi-FI" sz="1200"/>
              <a:t>Laadulliset</a:t>
            </a:r>
          </a:p>
        </p:txBody>
      </p:sp>
      <p:sp>
        <p:nvSpPr>
          <p:cNvPr id="11273" name="Rectangle 9"/>
          <p:cNvSpPr>
            <a:spLocks noChangeArrowheads="1"/>
          </p:cNvSpPr>
          <p:nvPr/>
        </p:nvSpPr>
        <p:spPr bwMode="auto">
          <a:xfrm>
            <a:off x="7507288" y="4479925"/>
            <a:ext cx="1439862" cy="368300"/>
          </a:xfrm>
          <a:prstGeom prst="rect">
            <a:avLst/>
          </a:prstGeom>
          <a:solidFill>
            <a:srgbClr val="FFFF00"/>
          </a:solidFill>
          <a:ln w="9525" algn="ctr">
            <a:solidFill>
              <a:schemeClr val="accent1"/>
            </a:solidFill>
            <a:round/>
            <a:headEnd/>
            <a:tailEnd/>
          </a:ln>
        </p:spPr>
        <p:txBody>
          <a:bodyPr lIns="0" tIns="0" rIns="0" bIns="0" anchor="ctr"/>
          <a:lstStyle>
            <a:lvl1pPr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r>
              <a:rPr lang="fi-FI" altLang="fi-FI" sz="1200" dirty="0" err="1"/>
              <a:t>Sote</a:t>
            </a:r>
            <a:r>
              <a:rPr lang="fi-FI" altLang="fi-FI" sz="1200" dirty="0"/>
              <a:t>-organisaatiot</a:t>
            </a:r>
          </a:p>
        </p:txBody>
      </p:sp>
      <p:sp>
        <p:nvSpPr>
          <p:cNvPr id="11274" name="Rectangle 10"/>
          <p:cNvSpPr>
            <a:spLocks noChangeArrowheads="1"/>
          </p:cNvSpPr>
          <p:nvPr/>
        </p:nvSpPr>
        <p:spPr bwMode="auto">
          <a:xfrm>
            <a:off x="9018588" y="4479925"/>
            <a:ext cx="1441450" cy="368300"/>
          </a:xfrm>
          <a:prstGeom prst="rect">
            <a:avLst/>
          </a:prstGeom>
          <a:solidFill>
            <a:srgbClr val="E7E8EC"/>
          </a:solidFill>
          <a:ln w="9525" algn="ctr">
            <a:solidFill>
              <a:schemeClr val="accent1"/>
            </a:solidFill>
            <a:round/>
            <a:headEnd/>
            <a:tailEnd/>
          </a:ln>
        </p:spPr>
        <p:txBody>
          <a:bodyPr lIns="0" tIns="0" rIns="0" bIns="0" anchor="ctr"/>
          <a:lstStyle>
            <a:lvl1pPr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r>
              <a:rPr lang="fi-FI" altLang="fi-FI" sz="1200"/>
              <a:t>Sote-ammattilaiset</a:t>
            </a:r>
          </a:p>
        </p:txBody>
      </p:sp>
      <p:sp>
        <p:nvSpPr>
          <p:cNvPr id="11275" name="Rectangle 11"/>
          <p:cNvSpPr>
            <a:spLocks noChangeArrowheads="1"/>
          </p:cNvSpPr>
          <p:nvPr/>
        </p:nvSpPr>
        <p:spPr bwMode="auto">
          <a:xfrm>
            <a:off x="7507288" y="4932363"/>
            <a:ext cx="1439862" cy="368300"/>
          </a:xfrm>
          <a:prstGeom prst="rect">
            <a:avLst/>
          </a:prstGeom>
          <a:solidFill>
            <a:srgbClr val="E7E8EC"/>
          </a:solidFill>
          <a:ln w="9525" algn="ctr">
            <a:solidFill>
              <a:schemeClr val="accent1"/>
            </a:solidFill>
            <a:round/>
            <a:headEnd/>
            <a:tailEnd/>
          </a:ln>
        </p:spPr>
        <p:txBody>
          <a:bodyPr lIns="0" tIns="0" rIns="0" bIns="0" anchor="ctr"/>
          <a:lstStyle>
            <a:lvl1pPr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r>
              <a:rPr lang="fi-FI" altLang="fi-FI" sz="1200"/>
              <a:t>Asiakkaat/Potilaat</a:t>
            </a:r>
          </a:p>
        </p:txBody>
      </p:sp>
      <p:sp>
        <p:nvSpPr>
          <p:cNvPr id="11276" name="Rectangle 12"/>
          <p:cNvSpPr>
            <a:spLocks noChangeArrowheads="1"/>
          </p:cNvSpPr>
          <p:nvPr/>
        </p:nvSpPr>
        <p:spPr bwMode="auto">
          <a:xfrm>
            <a:off x="9018588" y="4932363"/>
            <a:ext cx="1441450" cy="368300"/>
          </a:xfrm>
          <a:prstGeom prst="rect">
            <a:avLst/>
          </a:prstGeom>
          <a:solidFill>
            <a:srgbClr val="E7E8EC"/>
          </a:solidFill>
          <a:ln w="9525" algn="ctr">
            <a:solidFill>
              <a:schemeClr val="accent1"/>
            </a:solidFill>
            <a:round/>
            <a:headEnd/>
            <a:tailEnd/>
          </a:ln>
        </p:spPr>
        <p:txBody>
          <a:bodyPr lIns="0" tIns="0" rIns="0" bIns="0" anchor="ctr"/>
          <a:lstStyle>
            <a:lvl1pPr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r>
              <a:rPr lang="fi-FI" altLang="fi-FI" sz="1200"/>
              <a:t>Sidosryhmät / Yhteiskunta</a:t>
            </a:r>
          </a:p>
        </p:txBody>
      </p:sp>
      <p:sp>
        <p:nvSpPr>
          <p:cNvPr id="11277" name="Rectangle 13"/>
          <p:cNvSpPr>
            <a:spLocks noChangeArrowheads="1"/>
          </p:cNvSpPr>
          <p:nvPr/>
        </p:nvSpPr>
        <p:spPr bwMode="auto">
          <a:xfrm>
            <a:off x="7481888" y="5762625"/>
            <a:ext cx="1441450" cy="368300"/>
          </a:xfrm>
          <a:prstGeom prst="rect">
            <a:avLst/>
          </a:prstGeom>
          <a:solidFill>
            <a:srgbClr val="FFFF00"/>
          </a:solidFill>
          <a:ln w="9525" algn="ctr">
            <a:solidFill>
              <a:schemeClr val="accent1"/>
            </a:solidFill>
            <a:round/>
            <a:headEnd/>
            <a:tailEnd/>
          </a:ln>
        </p:spPr>
        <p:txBody>
          <a:bodyPr lIns="0" tIns="0" rIns="0" bIns="0" anchor="ctr"/>
          <a:lstStyle>
            <a:lvl1pPr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r>
              <a:rPr lang="fi-FI" altLang="fi-FI" sz="1200"/>
              <a:t>Palvelutapahtumat</a:t>
            </a:r>
          </a:p>
        </p:txBody>
      </p:sp>
      <p:sp>
        <p:nvSpPr>
          <p:cNvPr id="19" name="Rectangle 14"/>
          <p:cNvSpPr>
            <a:spLocks noChangeArrowheads="1"/>
          </p:cNvSpPr>
          <p:nvPr/>
        </p:nvSpPr>
        <p:spPr bwMode="auto">
          <a:xfrm>
            <a:off x="8994775" y="5759450"/>
            <a:ext cx="1439863" cy="366713"/>
          </a:xfrm>
          <a:prstGeom prst="rect">
            <a:avLst/>
          </a:prstGeom>
          <a:solidFill>
            <a:srgbClr val="E7E8EC"/>
          </a:solidFill>
          <a:ln w="9525" algn="ctr">
            <a:solidFill>
              <a:schemeClr val="accent1"/>
            </a:solidFill>
            <a:round/>
            <a:headEnd/>
            <a:tailEnd/>
          </a:ln>
        </p:spPr>
        <p:txBody>
          <a:bodyPr lIns="0" tIns="0" rIns="0" bIns="0" anchor="ctr"/>
          <a:lstStyle>
            <a:lvl1pPr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r>
              <a:rPr lang="fi-FI" altLang="fi-FI" sz="1200" dirty="0"/>
              <a:t>Toiminnan seuranta ja johtaminen</a:t>
            </a:r>
          </a:p>
        </p:txBody>
      </p:sp>
    </p:spTree>
    <p:extLst>
      <p:ext uri="{BB962C8B-B14F-4D97-AF65-F5344CB8AC3E}">
        <p14:creationId xmlns:p14="http://schemas.microsoft.com/office/powerpoint/2010/main" val="2177582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rapezoid 52"/>
          <p:cNvSpPr/>
          <p:nvPr/>
        </p:nvSpPr>
        <p:spPr bwMode="auto">
          <a:xfrm rot="5400000">
            <a:off x="5745187" y="2496344"/>
            <a:ext cx="4416425" cy="4948237"/>
          </a:xfrm>
          <a:prstGeom prst="trapezoid">
            <a:avLst>
              <a:gd name="adj" fmla="val 6176"/>
            </a:avLst>
          </a:prstGeom>
          <a:solidFill>
            <a:schemeClr val="accent2"/>
          </a:solidFill>
          <a:ln w="9525" cap="flat" cmpd="sng" algn="ctr">
            <a:noFill/>
            <a:prstDash val="solid"/>
            <a:round/>
            <a:headEnd type="none" w="med" len="med"/>
            <a:tailEnd type="none" w="med" len="med"/>
          </a:ln>
          <a:effectLst/>
        </p:spPr>
        <p:txBody>
          <a:bodyPr lIns="0" tIns="0" rIns="0" bIns="0"/>
          <a:lstStyle/>
          <a:p>
            <a:pPr marL="847725" indent="-325438" defTabSz="1042988">
              <a:spcBef>
                <a:spcPct val="20000"/>
              </a:spcBef>
              <a:buFontTx/>
              <a:buChar char="•"/>
              <a:defRPr/>
            </a:pPr>
            <a:endParaRPr lang="en-US"/>
          </a:p>
        </p:txBody>
      </p:sp>
      <p:sp>
        <p:nvSpPr>
          <p:cNvPr id="46" name="Trapezoid 45"/>
          <p:cNvSpPr/>
          <p:nvPr/>
        </p:nvSpPr>
        <p:spPr bwMode="auto">
          <a:xfrm rot="5400000">
            <a:off x="4414862" y="3804444"/>
            <a:ext cx="4416425" cy="2303463"/>
          </a:xfrm>
          <a:prstGeom prst="trapezoid">
            <a:avLst>
              <a:gd name="adj" fmla="val 6176"/>
            </a:avLst>
          </a:prstGeom>
          <a:solidFill>
            <a:srgbClr val="92D050"/>
          </a:solidFill>
          <a:ln w="9525" cap="flat" cmpd="sng" algn="ctr">
            <a:noFill/>
            <a:prstDash val="solid"/>
            <a:round/>
            <a:headEnd type="none" w="med" len="med"/>
            <a:tailEnd type="none" w="med" len="med"/>
          </a:ln>
          <a:effectLst/>
        </p:spPr>
        <p:txBody>
          <a:bodyPr lIns="0" tIns="0" rIns="0" bIns="0"/>
          <a:lstStyle/>
          <a:p>
            <a:pPr marL="847725" indent="-325438" defTabSz="1042988">
              <a:spcBef>
                <a:spcPct val="20000"/>
              </a:spcBef>
              <a:buFontTx/>
              <a:buChar char="•"/>
              <a:defRPr/>
            </a:pPr>
            <a:endParaRPr lang="en-US"/>
          </a:p>
        </p:txBody>
      </p:sp>
      <p:sp>
        <p:nvSpPr>
          <p:cNvPr id="52" name="Trapezoid 51"/>
          <p:cNvSpPr/>
          <p:nvPr/>
        </p:nvSpPr>
        <p:spPr bwMode="auto">
          <a:xfrm rot="5400000">
            <a:off x="1426393" y="3381375"/>
            <a:ext cx="4860925" cy="3203575"/>
          </a:xfrm>
          <a:prstGeom prst="trapezoid">
            <a:avLst>
              <a:gd name="adj" fmla="val 6176"/>
            </a:avLst>
          </a:prstGeom>
          <a:solidFill>
            <a:srgbClr val="92D050"/>
          </a:solidFill>
          <a:ln w="9525" cap="flat" cmpd="sng" algn="ctr">
            <a:noFill/>
            <a:prstDash val="solid"/>
            <a:round/>
            <a:headEnd type="none" w="med" len="med"/>
            <a:tailEnd type="none" w="med" len="med"/>
          </a:ln>
          <a:effectLst/>
        </p:spPr>
        <p:txBody>
          <a:bodyPr lIns="0" tIns="0" rIns="0" bIns="0"/>
          <a:lstStyle/>
          <a:p>
            <a:pPr marL="847725" indent="-325438" defTabSz="1042988">
              <a:spcBef>
                <a:spcPct val="20000"/>
              </a:spcBef>
              <a:buFontTx/>
              <a:buChar char="•"/>
              <a:defRPr/>
            </a:pPr>
            <a:endParaRPr lang="en-US"/>
          </a:p>
        </p:txBody>
      </p:sp>
      <p:sp>
        <p:nvSpPr>
          <p:cNvPr id="10245" name="Title 1"/>
          <p:cNvSpPr>
            <a:spLocks noGrp="1"/>
          </p:cNvSpPr>
          <p:nvPr>
            <p:ph type="title"/>
          </p:nvPr>
        </p:nvSpPr>
        <p:spPr>
          <a:xfrm>
            <a:off x="2362200" y="433388"/>
            <a:ext cx="8169275" cy="719137"/>
          </a:xfrm>
        </p:spPr>
        <p:txBody>
          <a:bodyPr/>
          <a:lstStyle/>
          <a:p>
            <a:r>
              <a:rPr lang="fi-FI" altLang="fi-FI" smtClean="0"/>
              <a:t>Hankintamenettelyn yleiskuvaus</a:t>
            </a:r>
          </a:p>
        </p:txBody>
      </p:sp>
      <p:sp>
        <p:nvSpPr>
          <p:cNvPr id="10246" name="AutoShape 22"/>
          <p:cNvSpPr>
            <a:spLocks noChangeArrowheads="1"/>
          </p:cNvSpPr>
          <p:nvPr>
            <p:custDataLst>
              <p:tags r:id="rId1"/>
            </p:custDataLst>
          </p:nvPr>
        </p:nvSpPr>
        <p:spPr bwMode="auto">
          <a:xfrm>
            <a:off x="8715375" y="3144838"/>
            <a:ext cx="1425575" cy="546100"/>
          </a:xfrm>
          <a:prstGeom prst="homePlate">
            <a:avLst>
              <a:gd name="adj" fmla="val 2805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type="none" w="sm" len="sm"/>
                <a:tailEnd type="none" w="sm" len="sm"/>
              </a14:hiddenLine>
            </a:ext>
          </a:extLst>
        </p:spPr>
        <p:txBody>
          <a:bodyPr lIns="41038" tIns="41038" rIns="41038" bIns="41038" anchor="ctr"/>
          <a:lstStyle/>
          <a:p>
            <a:pPr algn="ctr"/>
            <a:r>
              <a:rPr lang="fi-FI" altLang="ja-JP" sz="800" b="1">
                <a:solidFill>
                  <a:schemeClr val="tx2"/>
                </a:solidFill>
                <a:ea typeface="ＭＳ Ｐゴシック" pitchFamily="34" charset="-128"/>
              </a:rPr>
              <a:t>Sopimus</a:t>
            </a:r>
          </a:p>
        </p:txBody>
      </p:sp>
      <p:sp>
        <p:nvSpPr>
          <p:cNvPr id="7" name="Rounded Rectangle 6"/>
          <p:cNvSpPr/>
          <p:nvPr/>
        </p:nvSpPr>
        <p:spPr bwMode="auto">
          <a:xfrm>
            <a:off x="2358256" y="2108200"/>
            <a:ext cx="2987675" cy="358775"/>
          </a:xfrm>
          <a:prstGeom prst="roundRect">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31554" rIns="0" bIns="31554" anchor="ctr"/>
          <a:lstStyle/>
          <a:p>
            <a:pPr algn="ctr" defTabSz="914179">
              <a:spcBef>
                <a:spcPct val="20000"/>
              </a:spcBef>
              <a:defRPr/>
            </a:pPr>
            <a:r>
              <a:rPr lang="fi-FI" sz="1200" b="1" dirty="0">
                <a:solidFill>
                  <a:schemeClr val="tx1"/>
                </a:solidFill>
              </a:rPr>
              <a:t>Vaihe 1</a:t>
            </a:r>
          </a:p>
          <a:p>
            <a:pPr algn="ctr" defTabSz="914179">
              <a:spcBef>
                <a:spcPct val="20000"/>
              </a:spcBef>
              <a:defRPr/>
            </a:pPr>
            <a:r>
              <a:rPr lang="fi-FI" sz="1050" dirty="0">
                <a:solidFill>
                  <a:schemeClr val="tx1"/>
                </a:solidFill>
              </a:rPr>
              <a:t>Neuvottelut &amp; Laajuuden tarkentaminen</a:t>
            </a:r>
          </a:p>
        </p:txBody>
      </p:sp>
      <p:sp>
        <p:nvSpPr>
          <p:cNvPr id="8" name="Rounded Rectangle 7"/>
          <p:cNvSpPr/>
          <p:nvPr/>
        </p:nvSpPr>
        <p:spPr bwMode="auto">
          <a:xfrm>
            <a:off x="5506268" y="2339975"/>
            <a:ext cx="3138488" cy="360363"/>
          </a:xfrm>
          <a:prstGeom prst="roundRect">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31554" rIns="0" bIns="31554" anchor="ctr"/>
          <a:lstStyle/>
          <a:p>
            <a:pPr algn="ctr" defTabSz="914179">
              <a:spcBef>
                <a:spcPct val="20000"/>
              </a:spcBef>
              <a:defRPr/>
            </a:pPr>
            <a:r>
              <a:rPr lang="fi-FI" sz="1200" b="1" dirty="0">
                <a:solidFill>
                  <a:schemeClr val="tx1"/>
                </a:solidFill>
              </a:rPr>
              <a:t>Vaihe 2</a:t>
            </a:r>
          </a:p>
          <a:p>
            <a:pPr algn="ctr" defTabSz="914179">
              <a:spcBef>
                <a:spcPct val="20000"/>
              </a:spcBef>
              <a:defRPr/>
            </a:pPr>
            <a:r>
              <a:rPr lang="fi-FI" sz="1000" dirty="0">
                <a:solidFill>
                  <a:schemeClr val="tx1"/>
                </a:solidFill>
              </a:rPr>
              <a:t>Jatkoneuvottelut &amp; Toimittajavalinta</a:t>
            </a:r>
          </a:p>
        </p:txBody>
      </p:sp>
      <p:sp>
        <p:nvSpPr>
          <p:cNvPr id="9" name="Rounded Rectangle 8"/>
          <p:cNvSpPr/>
          <p:nvPr/>
        </p:nvSpPr>
        <p:spPr bwMode="auto">
          <a:xfrm>
            <a:off x="8813031" y="2503488"/>
            <a:ext cx="1538287" cy="323850"/>
          </a:xfrm>
          <a:prstGeom prst="roundRect">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1554" tIns="31554" rIns="31554" bIns="31554" anchor="ctr"/>
          <a:lstStyle/>
          <a:p>
            <a:pPr algn="ctr" defTabSz="914179">
              <a:spcBef>
                <a:spcPct val="20000"/>
              </a:spcBef>
              <a:defRPr/>
            </a:pPr>
            <a:r>
              <a:rPr lang="fi-FI" sz="1100" b="1" dirty="0">
                <a:solidFill>
                  <a:schemeClr val="tx1"/>
                </a:solidFill>
              </a:rPr>
              <a:t>Sopimus</a:t>
            </a:r>
          </a:p>
        </p:txBody>
      </p:sp>
      <p:cxnSp>
        <p:nvCxnSpPr>
          <p:cNvPr id="10250" name="Straight Connector 59"/>
          <p:cNvCxnSpPr>
            <a:cxnSpLocks noChangeShapeType="1"/>
          </p:cNvCxnSpPr>
          <p:nvPr/>
        </p:nvCxnSpPr>
        <p:spPr bwMode="auto">
          <a:xfrm>
            <a:off x="2194743" y="2179638"/>
            <a:ext cx="0" cy="5076825"/>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0251" name="Straight Connector 60"/>
          <p:cNvCxnSpPr>
            <a:cxnSpLocks noChangeShapeType="1"/>
          </p:cNvCxnSpPr>
          <p:nvPr/>
        </p:nvCxnSpPr>
        <p:spPr bwMode="auto">
          <a:xfrm>
            <a:off x="5453881" y="2354263"/>
            <a:ext cx="0" cy="4608512"/>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0252" name="Straight Connector 62"/>
          <p:cNvCxnSpPr>
            <a:cxnSpLocks noChangeShapeType="1"/>
          </p:cNvCxnSpPr>
          <p:nvPr/>
        </p:nvCxnSpPr>
        <p:spPr bwMode="auto">
          <a:xfrm>
            <a:off x="8695556" y="2540000"/>
            <a:ext cx="0" cy="4608513"/>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10253" name="AutoShape 22"/>
          <p:cNvSpPr>
            <a:spLocks noChangeArrowheads="1"/>
          </p:cNvSpPr>
          <p:nvPr>
            <p:custDataLst>
              <p:tags r:id="rId2"/>
            </p:custDataLst>
          </p:nvPr>
        </p:nvSpPr>
        <p:spPr bwMode="auto">
          <a:xfrm>
            <a:off x="1605632" y="1539081"/>
            <a:ext cx="1425575" cy="547688"/>
          </a:xfrm>
          <a:prstGeom prst="homePlate">
            <a:avLst>
              <a:gd name="adj" fmla="val 2796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type="none" w="sm" len="sm"/>
                <a:tailEnd type="none" w="sm" len="sm"/>
              </a14:hiddenLine>
            </a:ext>
          </a:extLst>
        </p:spPr>
        <p:txBody>
          <a:bodyPr lIns="41038" tIns="41038" rIns="41038" bIns="41038" anchor="ctr"/>
          <a:lstStyle/>
          <a:p>
            <a:pPr algn="ctr"/>
            <a:r>
              <a:rPr lang="fi-FI" altLang="ja-JP" sz="1100" b="1" dirty="0">
                <a:solidFill>
                  <a:schemeClr val="tx2"/>
                </a:solidFill>
                <a:ea typeface="ＭＳ Ｐゴシック" pitchFamily="34" charset="-128"/>
              </a:rPr>
              <a:t>Neuvottelukutsu &amp;</a:t>
            </a:r>
          </a:p>
          <a:p>
            <a:pPr algn="ctr"/>
            <a:r>
              <a:rPr lang="fi-FI" altLang="ja-JP" sz="1100" b="1" dirty="0">
                <a:solidFill>
                  <a:schemeClr val="tx2"/>
                </a:solidFill>
                <a:ea typeface="ＭＳ Ｐゴシック" pitchFamily="34" charset="-128"/>
              </a:rPr>
              <a:t>Alustava </a:t>
            </a:r>
            <a:r>
              <a:rPr lang="fi-FI" altLang="ja-JP" sz="1100" b="1" dirty="0" smtClean="0">
                <a:solidFill>
                  <a:schemeClr val="tx2"/>
                </a:solidFill>
                <a:ea typeface="ＭＳ Ｐゴシック" pitchFamily="34" charset="-128"/>
              </a:rPr>
              <a:t>tarjouspyyntö</a:t>
            </a:r>
          </a:p>
          <a:p>
            <a:pPr algn="ctr"/>
            <a:r>
              <a:rPr lang="fi-FI" altLang="ja-JP" sz="1100" b="1" dirty="0" smtClean="0">
                <a:solidFill>
                  <a:schemeClr val="tx2"/>
                </a:solidFill>
                <a:ea typeface="ＭＳ Ｐゴシック" pitchFamily="34" charset="-128"/>
              </a:rPr>
              <a:t>1/2014</a:t>
            </a:r>
            <a:endParaRPr lang="fi-FI" altLang="ja-JP" sz="1100" b="1" dirty="0">
              <a:solidFill>
                <a:schemeClr val="tx2"/>
              </a:solidFill>
              <a:ea typeface="ＭＳ Ｐゴシック" pitchFamily="34" charset="-128"/>
            </a:endParaRPr>
          </a:p>
        </p:txBody>
      </p:sp>
      <p:sp>
        <p:nvSpPr>
          <p:cNvPr id="10254" name="Flowchart: Decision 64"/>
          <p:cNvSpPr>
            <a:spLocks noChangeArrowheads="1"/>
          </p:cNvSpPr>
          <p:nvPr/>
        </p:nvSpPr>
        <p:spPr bwMode="auto">
          <a:xfrm>
            <a:off x="2162993" y="2611438"/>
            <a:ext cx="180975" cy="179387"/>
          </a:xfrm>
          <a:prstGeom prst="flowChartDecision">
            <a:avLst/>
          </a:prstGeom>
          <a:solidFill>
            <a:schemeClr val="accent1"/>
          </a:solidFill>
          <a:ln w="9525" algn="ctr">
            <a:solidFill>
              <a:schemeClr val="tx1"/>
            </a:solidFill>
            <a:round/>
            <a:headEnd/>
            <a:tailEnd/>
          </a:ln>
        </p:spPr>
        <p:txBody>
          <a:bodyPr lIns="0" tIns="0" rIns="0" bIns="0"/>
          <a:lstStyle/>
          <a:p>
            <a:pPr marL="847725" indent="-325438" defTabSz="1042988" eaLnBrk="1" hangingPunct="1">
              <a:spcBef>
                <a:spcPct val="20000"/>
              </a:spcBef>
              <a:buFontTx/>
              <a:buChar char="•"/>
            </a:pPr>
            <a:endParaRPr lang="en-US" altLang="en-US"/>
          </a:p>
        </p:txBody>
      </p:sp>
      <p:sp>
        <p:nvSpPr>
          <p:cNvPr id="15" name="Rectangle 14"/>
          <p:cNvSpPr>
            <a:spLocks noChangeArrowheads="1"/>
          </p:cNvSpPr>
          <p:nvPr>
            <p:custDataLst>
              <p:tags r:id="rId3"/>
            </p:custDataLst>
          </p:nvPr>
        </p:nvSpPr>
        <p:spPr bwMode="auto">
          <a:xfrm>
            <a:off x="2394768" y="3619500"/>
            <a:ext cx="2916238" cy="1368425"/>
          </a:xfrm>
          <a:prstGeom prst="rect">
            <a:avLst/>
          </a:prstGeom>
          <a:solidFill>
            <a:schemeClr val="bg1"/>
          </a:solidFill>
          <a:ln w="12700" algn="ctr">
            <a:solidFill>
              <a:schemeClr val="tx1">
                <a:lumMod val="50000"/>
                <a:lumOff val="50000"/>
              </a:schemeClr>
            </a:solidFill>
            <a:miter lim="800000"/>
            <a:headEnd type="none" w="sm" len="sm"/>
            <a:tailEnd type="none" w="sm" len="sm"/>
          </a:ln>
        </p:spPr>
        <p:txBody>
          <a:bodyPr lIns="72000" tIns="72000" rIns="72000" bIns="72000" anchor="ctr"/>
          <a:lstStyle/>
          <a:p>
            <a:pPr algn="ctr">
              <a:defRPr/>
            </a:pPr>
            <a:r>
              <a:rPr lang="fi-FI" altLang="ja-JP" sz="1100" b="1" dirty="0">
                <a:ea typeface="ＭＳ Ｐゴシック" pitchFamily="50" charset="-128"/>
              </a:rPr>
              <a:t>Neuvottelukierros 1</a:t>
            </a:r>
          </a:p>
          <a:p>
            <a:pPr algn="ctr">
              <a:defRPr/>
            </a:pPr>
            <a:endParaRPr lang="fi-FI" altLang="ja-JP" sz="600" dirty="0">
              <a:ea typeface="ＭＳ Ｐゴシック" pitchFamily="50" charset="-128"/>
            </a:endParaRPr>
          </a:p>
          <a:p>
            <a:pPr>
              <a:defRPr/>
            </a:pPr>
            <a:r>
              <a:rPr lang="fi-FI" altLang="ja-JP" sz="1100" dirty="0">
                <a:ea typeface="ＭＳ Ｐゴシック" pitchFamily="50" charset="-128"/>
              </a:rPr>
              <a:t>Toiminnalliset, tekniset ja kaupalliset neuvottelut</a:t>
            </a:r>
          </a:p>
          <a:p>
            <a:pPr marL="228600" indent="-228600">
              <a:buFontTx/>
              <a:buAutoNum type="arabicParenR"/>
              <a:defRPr/>
            </a:pPr>
            <a:r>
              <a:rPr lang="fi-FI" altLang="ja-JP" sz="1100" dirty="0">
                <a:ea typeface="ＭＳ Ｐゴシック" pitchFamily="50" charset="-128"/>
              </a:rPr>
              <a:t>Toimittajien ratkaisukuvausten mukauttamiseksi vaatimuksiin nähden </a:t>
            </a:r>
          </a:p>
          <a:p>
            <a:pPr marL="228600" indent="-228600">
              <a:buFontTx/>
              <a:buAutoNum type="arabicParenR"/>
              <a:defRPr/>
            </a:pPr>
            <a:r>
              <a:rPr lang="fi-FI" altLang="ja-JP" sz="1100" dirty="0">
                <a:ea typeface="ＭＳ Ｐゴシック" pitchFamily="50" charset="-128"/>
              </a:rPr>
              <a:t>Tarjouspyynnön tarkentamiseksi jatkovaiheita varten </a:t>
            </a:r>
          </a:p>
        </p:txBody>
      </p:sp>
      <p:sp>
        <p:nvSpPr>
          <p:cNvPr id="10256" name="AutoShape 22"/>
          <p:cNvSpPr>
            <a:spLocks noChangeArrowheads="1"/>
          </p:cNvSpPr>
          <p:nvPr>
            <p:custDataLst>
              <p:tags r:id="rId4"/>
            </p:custDataLst>
          </p:nvPr>
        </p:nvSpPr>
        <p:spPr bwMode="auto">
          <a:xfrm>
            <a:off x="4847455" y="1404937"/>
            <a:ext cx="1317625" cy="547688"/>
          </a:xfrm>
          <a:prstGeom prst="homePlate">
            <a:avLst>
              <a:gd name="adj" fmla="val 279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type="none" w="sm" len="sm"/>
                <a:tailEnd type="none" w="sm" len="sm"/>
              </a14:hiddenLine>
            </a:ext>
          </a:extLst>
        </p:spPr>
        <p:txBody>
          <a:bodyPr lIns="41038" tIns="41038" rIns="41038" bIns="41038" anchor="ctr"/>
          <a:lstStyle/>
          <a:p>
            <a:pPr algn="ctr"/>
            <a:r>
              <a:rPr lang="fi-FI" altLang="ja-JP" sz="1100" b="1" i="1" dirty="0">
                <a:solidFill>
                  <a:schemeClr val="tx2"/>
                </a:solidFill>
                <a:ea typeface="ＭＳ Ｐゴシック" pitchFamily="34" charset="-128"/>
              </a:rPr>
              <a:t>Tarkennettu</a:t>
            </a:r>
          </a:p>
          <a:p>
            <a:pPr algn="ctr"/>
            <a:r>
              <a:rPr lang="fi-FI" altLang="ja-JP" sz="1100" b="1" i="1" dirty="0" smtClean="0">
                <a:solidFill>
                  <a:schemeClr val="tx2"/>
                </a:solidFill>
                <a:ea typeface="ＭＳ Ｐゴシック" pitchFamily="34" charset="-128"/>
              </a:rPr>
              <a:t>Tarjouspyyntö</a:t>
            </a:r>
          </a:p>
          <a:p>
            <a:pPr algn="ctr"/>
            <a:r>
              <a:rPr lang="fi-FI" altLang="ja-JP" sz="1100" b="1" i="1" dirty="0" smtClean="0">
                <a:solidFill>
                  <a:schemeClr val="tx2"/>
                </a:solidFill>
                <a:ea typeface="ＭＳ Ｐゴシック" pitchFamily="34" charset="-128"/>
              </a:rPr>
              <a:t>9/2014</a:t>
            </a:r>
            <a:endParaRPr lang="fi-FI" altLang="ja-JP" sz="1100" b="1" i="1" dirty="0">
              <a:solidFill>
                <a:schemeClr val="tx2"/>
              </a:solidFill>
              <a:ea typeface="ＭＳ Ｐゴシック" pitchFamily="34" charset="-128"/>
            </a:endParaRPr>
          </a:p>
        </p:txBody>
      </p:sp>
      <p:sp>
        <p:nvSpPr>
          <p:cNvPr id="10257" name="Flowchart: Decision 67"/>
          <p:cNvSpPr>
            <a:spLocks noChangeArrowheads="1"/>
          </p:cNvSpPr>
          <p:nvPr/>
        </p:nvSpPr>
        <p:spPr bwMode="auto">
          <a:xfrm>
            <a:off x="7774806" y="2971800"/>
            <a:ext cx="180975" cy="179388"/>
          </a:xfrm>
          <a:prstGeom prst="flowChartDecision">
            <a:avLst/>
          </a:prstGeom>
          <a:solidFill>
            <a:schemeClr val="accent1"/>
          </a:solidFill>
          <a:ln w="9525" algn="ctr">
            <a:solidFill>
              <a:schemeClr val="tx1"/>
            </a:solidFill>
            <a:round/>
            <a:headEnd/>
            <a:tailEnd/>
          </a:ln>
        </p:spPr>
        <p:txBody>
          <a:bodyPr lIns="0" tIns="0" rIns="0" bIns="0"/>
          <a:lstStyle/>
          <a:p>
            <a:pPr marL="847725" indent="-325438" defTabSz="1042988" eaLnBrk="1" hangingPunct="1">
              <a:spcBef>
                <a:spcPct val="20000"/>
              </a:spcBef>
              <a:buFontTx/>
              <a:buChar char="•"/>
            </a:pPr>
            <a:endParaRPr lang="en-US" altLang="en-US"/>
          </a:p>
        </p:txBody>
      </p:sp>
      <p:sp>
        <p:nvSpPr>
          <p:cNvPr id="10258" name="AutoShape 22"/>
          <p:cNvSpPr>
            <a:spLocks noChangeArrowheads="1"/>
          </p:cNvSpPr>
          <p:nvPr>
            <p:custDataLst>
              <p:tags r:id="rId5"/>
            </p:custDataLst>
          </p:nvPr>
        </p:nvSpPr>
        <p:spPr bwMode="auto">
          <a:xfrm>
            <a:off x="8138368" y="1409700"/>
            <a:ext cx="1425575" cy="546100"/>
          </a:xfrm>
          <a:prstGeom prst="homePlate">
            <a:avLst>
              <a:gd name="adj" fmla="val 2805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type="none" w="sm" len="sm"/>
                <a:tailEnd type="none" w="sm" len="sm"/>
              </a14:hiddenLine>
            </a:ext>
          </a:extLst>
        </p:spPr>
        <p:txBody>
          <a:bodyPr lIns="41038" tIns="41038" rIns="41038" bIns="41038" anchor="ctr"/>
          <a:lstStyle/>
          <a:p>
            <a:pPr algn="ctr"/>
            <a:r>
              <a:rPr lang="fi-FI" altLang="ja-JP" sz="1100" b="1" dirty="0" smtClean="0">
                <a:solidFill>
                  <a:schemeClr val="tx2"/>
                </a:solidFill>
                <a:ea typeface="ＭＳ Ｐゴシック" pitchFamily="34" charset="-128"/>
              </a:rPr>
              <a:t>Hankintapäätös</a:t>
            </a:r>
          </a:p>
          <a:p>
            <a:pPr algn="ctr"/>
            <a:r>
              <a:rPr lang="fi-FI" altLang="ja-JP" sz="1100" b="1" dirty="0" smtClean="0">
                <a:solidFill>
                  <a:schemeClr val="tx2"/>
                </a:solidFill>
                <a:ea typeface="ＭＳ Ｐゴシック" pitchFamily="34" charset="-128"/>
              </a:rPr>
              <a:t>8/2015</a:t>
            </a:r>
            <a:endParaRPr lang="fi-FI" altLang="ja-JP" sz="1100" b="1" dirty="0">
              <a:solidFill>
                <a:schemeClr val="tx2"/>
              </a:solidFill>
              <a:ea typeface="ＭＳ Ｐゴシック" pitchFamily="34" charset="-128"/>
            </a:endParaRPr>
          </a:p>
        </p:txBody>
      </p:sp>
      <p:sp>
        <p:nvSpPr>
          <p:cNvPr id="10259" name="Flowchart: Decision 71"/>
          <p:cNvSpPr>
            <a:spLocks noChangeArrowheads="1"/>
          </p:cNvSpPr>
          <p:nvPr/>
        </p:nvSpPr>
        <p:spPr bwMode="auto">
          <a:xfrm>
            <a:off x="8622531" y="3043238"/>
            <a:ext cx="180975" cy="180975"/>
          </a:xfrm>
          <a:prstGeom prst="flowChartDecision">
            <a:avLst/>
          </a:prstGeom>
          <a:solidFill>
            <a:schemeClr val="accent1"/>
          </a:solidFill>
          <a:ln w="9525" algn="ctr">
            <a:solidFill>
              <a:schemeClr val="tx1"/>
            </a:solidFill>
            <a:round/>
            <a:headEnd/>
            <a:tailEnd/>
          </a:ln>
        </p:spPr>
        <p:txBody>
          <a:bodyPr lIns="0" tIns="0" rIns="0" bIns="0"/>
          <a:lstStyle/>
          <a:p>
            <a:pPr marL="847725" indent="-325438" defTabSz="1042988" eaLnBrk="1" hangingPunct="1">
              <a:spcBef>
                <a:spcPct val="20000"/>
              </a:spcBef>
              <a:buFontTx/>
              <a:buChar char="•"/>
            </a:pPr>
            <a:endParaRPr lang="en-US" altLang="en-US"/>
          </a:p>
        </p:txBody>
      </p:sp>
      <p:sp>
        <p:nvSpPr>
          <p:cNvPr id="10260" name="AutoShape 22"/>
          <p:cNvSpPr>
            <a:spLocks noChangeArrowheads="1"/>
          </p:cNvSpPr>
          <p:nvPr>
            <p:custDataLst>
              <p:tags r:id="rId6"/>
            </p:custDataLst>
          </p:nvPr>
        </p:nvSpPr>
        <p:spPr bwMode="auto">
          <a:xfrm>
            <a:off x="8715375" y="3144838"/>
            <a:ext cx="1425575" cy="546100"/>
          </a:xfrm>
          <a:prstGeom prst="homePlate">
            <a:avLst>
              <a:gd name="adj" fmla="val 2805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type="none" w="sm" len="sm"/>
                <a:tailEnd type="none" w="sm" len="sm"/>
              </a14:hiddenLine>
            </a:ext>
          </a:extLst>
        </p:spPr>
        <p:txBody>
          <a:bodyPr lIns="41038" tIns="41038" rIns="41038" bIns="41038" anchor="ctr"/>
          <a:lstStyle/>
          <a:p>
            <a:pPr algn="ctr"/>
            <a:r>
              <a:rPr lang="fi-FI" altLang="ja-JP" sz="800" b="1">
                <a:solidFill>
                  <a:schemeClr val="tx2"/>
                </a:solidFill>
                <a:ea typeface="ＭＳ Ｐゴシック" pitchFamily="34" charset="-128"/>
              </a:rPr>
              <a:t>Sopimus</a:t>
            </a:r>
          </a:p>
        </p:txBody>
      </p:sp>
      <p:sp>
        <p:nvSpPr>
          <p:cNvPr id="10261" name="Flowchart: Decision 73"/>
          <p:cNvSpPr>
            <a:spLocks noChangeArrowheads="1"/>
          </p:cNvSpPr>
          <p:nvPr/>
        </p:nvSpPr>
        <p:spPr bwMode="auto">
          <a:xfrm>
            <a:off x="10279881" y="3151188"/>
            <a:ext cx="179387" cy="180975"/>
          </a:xfrm>
          <a:prstGeom prst="flowChartDecision">
            <a:avLst/>
          </a:prstGeom>
          <a:solidFill>
            <a:schemeClr val="accent1"/>
          </a:solidFill>
          <a:ln w="9525" algn="ctr">
            <a:solidFill>
              <a:schemeClr val="tx1"/>
            </a:solidFill>
            <a:round/>
            <a:headEnd/>
            <a:tailEnd/>
          </a:ln>
        </p:spPr>
        <p:txBody>
          <a:bodyPr lIns="0" tIns="0" rIns="0" bIns="0"/>
          <a:lstStyle/>
          <a:p>
            <a:pPr marL="847725" indent="-325438" defTabSz="1042988" eaLnBrk="1" hangingPunct="1">
              <a:spcBef>
                <a:spcPct val="20000"/>
              </a:spcBef>
              <a:buFontTx/>
              <a:buChar char="•"/>
            </a:pPr>
            <a:endParaRPr lang="en-US" altLang="en-US"/>
          </a:p>
        </p:txBody>
      </p:sp>
      <p:sp>
        <p:nvSpPr>
          <p:cNvPr id="22" name="Rectangle 14"/>
          <p:cNvSpPr>
            <a:spLocks noChangeArrowheads="1"/>
          </p:cNvSpPr>
          <p:nvPr>
            <p:custDataLst>
              <p:tags r:id="rId7"/>
            </p:custDataLst>
          </p:nvPr>
        </p:nvSpPr>
        <p:spPr bwMode="auto">
          <a:xfrm>
            <a:off x="8781281" y="4195763"/>
            <a:ext cx="1549400" cy="1331912"/>
          </a:xfrm>
          <a:prstGeom prst="rect">
            <a:avLst/>
          </a:prstGeom>
          <a:solidFill>
            <a:schemeClr val="bg1"/>
          </a:solidFill>
          <a:ln w="12700" algn="ctr">
            <a:solidFill>
              <a:schemeClr val="accent5"/>
            </a:solidFill>
            <a:miter lim="800000"/>
            <a:headEnd type="none" w="sm" len="sm"/>
            <a:tailEnd type="none" w="sm" len="sm"/>
          </a:ln>
        </p:spPr>
        <p:txBody>
          <a:bodyPr lIns="35970" tIns="35970" rIns="35970" bIns="35970" anchor="ctr"/>
          <a:lstStyle/>
          <a:p>
            <a:pPr algn="ctr">
              <a:defRPr/>
            </a:pPr>
            <a:r>
              <a:rPr lang="fi-FI" altLang="ja-JP" sz="1200" dirty="0">
                <a:solidFill>
                  <a:schemeClr val="tx2"/>
                </a:solidFill>
                <a:ea typeface="ＭＳ Ｐゴシック" pitchFamily="50" charset="-128"/>
              </a:rPr>
              <a:t>Sopimuksen muodostaminen ja allekirjoitus</a:t>
            </a:r>
          </a:p>
        </p:txBody>
      </p:sp>
      <p:sp>
        <p:nvSpPr>
          <p:cNvPr id="23" name="Rectangular Callout 22"/>
          <p:cNvSpPr/>
          <p:nvPr/>
        </p:nvSpPr>
        <p:spPr bwMode="auto">
          <a:xfrm>
            <a:off x="2429693" y="6516688"/>
            <a:ext cx="2808288" cy="539750"/>
          </a:xfrm>
          <a:prstGeom prst="wedgeRectCallout">
            <a:avLst>
              <a:gd name="adj1" fmla="val 55862"/>
              <a:gd name="adj2" fmla="val 5936"/>
            </a:avLst>
          </a:prstGeom>
          <a:solidFill>
            <a:schemeClr val="bg1"/>
          </a:solidFill>
          <a:ln w="12700">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36000" tIns="72000" rIns="36000" bIns="72000" anchor="ctr"/>
          <a:lstStyle/>
          <a:p>
            <a:pPr algn="ctr">
              <a:defRPr/>
            </a:pPr>
            <a:r>
              <a:rPr lang="fi-FI" sz="1100" b="1" dirty="0">
                <a:solidFill>
                  <a:schemeClr val="tx1"/>
                </a:solidFill>
              </a:rPr>
              <a:t>Tarjoajien välikarsinta</a:t>
            </a:r>
          </a:p>
        </p:txBody>
      </p:sp>
      <p:sp>
        <p:nvSpPr>
          <p:cNvPr id="24" name="5-Point Star 23"/>
          <p:cNvSpPr/>
          <p:nvPr>
            <p:custDataLst>
              <p:tags r:id="rId8"/>
            </p:custDataLst>
          </p:nvPr>
        </p:nvSpPr>
        <p:spPr bwMode="auto">
          <a:xfrm>
            <a:off x="5345931" y="6716713"/>
            <a:ext cx="180975" cy="179387"/>
          </a:xfrm>
          <a:prstGeom prst="star5">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583" tIns="46792" rIns="93583" bIns="46792" anchor="ctr"/>
          <a:lstStyle/>
          <a:p>
            <a:pPr algn="ctr">
              <a:defRPr/>
            </a:pPr>
            <a:endParaRPr lang="fi-FI" sz="2000"/>
          </a:p>
        </p:txBody>
      </p:sp>
      <p:sp>
        <p:nvSpPr>
          <p:cNvPr id="27" name="5-Point Star 26"/>
          <p:cNvSpPr/>
          <p:nvPr>
            <p:custDataLst>
              <p:tags r:id="rId9"/>
            </p:custDataLst>
          </p:nvPr>
        </p:nvSpPr>
        <p:spPr bwMode="auto">
          <a:xfrm>
            <a:off x="8587606" y="6535738"/>
            <a:ext cx="179387" cy="180975"/>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583" tIns="46792" rIns="93583" bIns="46792" anchor="ctr"/>
          <a:lstStyle/>
          <a:p>
            <a:pPr algn="ctr">
              <a:defRPr/>
            </a:pPr>
            <a:endParaRPr lang="fi-FI" sz="2000"/>
          </a:p>
        </p:txBody>
      </p:sp>
      <p:sp>
        <p:nvSpPr>
          <p:cNvPr id="10269" name="Flowchart: Decision 28"/>
          <p:cNvSpPr>
            <a:spLocks noChangeArrowheads="1"/>
          </p:cNvSpPr>
          <p:nvPr/>
        </p:nvSpPr>
        <p:spPr bwMode="auto">
          <a:xfrm>
            <a:off x="5418956" y="2827338"/>
            <a:ext cx="179387" cy="180975"/>
          </a:xfrm>
          <a:prstGeom prst="flowChartDecision">
            <a:avLst/>
          </a:prstGeom>
          <a:solidFill>
            <a:schemeClr val="accent1"/>
          </a:solidFill>
          <a:ln w="9525" algn="ctr">
            <a:solidFill>
              <a:schemeClr val="tx1"/>
            </a:solidFill>
            <a:round/>
            <a:headEnd/>
            <a:tailEnd/>
          </a:ln>
        </p:spPr>
        <p:txBody>
          <a:bodyPr lIns="0" tIns="0" rIns="0" bIns="0"/>
          <a:lstStyle/>
          <a:p>
            <a:pPr marL="847725" indent="-325438" defTabSz="1042988" eaLnBrk="1" hangingPunct="1">
              <a:spcBef>
                <a:spcPct val="20000"/>
              </a:spcBef>
              <a:buFontTx/>
              <a:buChar char="•"/>
            </a:pPr>
            <a:endParaRPr lang="en-US" altLang="fi-FI"/>
          </a:p>
        </p:txBody>
      </p:sp>
      <p:sp>
        <p:nvSpPr>
          <p:cNvPr id="10270" name="AutoShape 22"/>
          <p:cNvSpPr>
            <a:spLocks noChangeArrowheads="1"/>
          </p:cNvSpPr>
          <p:nvPr>
            <p:custDataLst>
              <p:tags r:id="rId10"/>
            </p:custDataLst>
          </p:nvPr>
        </p:nvSpPr>
        <p:spPr bwMode="auto">
          <a:xfrm>
            <a:off x="7198543" y="1406525"/>
            <a:ext cx="1246188" cy="546100"/>
          </a:xfrm>
          <a:prstGeom prst="homePlate">
            <a:avLst>
              <a:gd name="adj" fmla="val 2807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type="none" w="sm" len="sm"/>
                <a:tailEnd type="none" w="sm" len="sm"/>
              </a14:hiddenLine>
            </a:ext>
          </a:extLst>
        </p:spPr>
        <p:txBody>
          <a:bodyPr lIns="41038" tIns="41038" rIns="41038" bIns="41038" anchor="ctr"/>
          <a:lstStyle/>
          <a:p>
            <a:pPr algn="ctr"/>
            <a:r>
              <a:rPr lang="fi-FI" altLang="ja-JP" sz="1100" b="1" dirty="0">
                <a:solidFill>
                  <a:schemeClr val="tx2"/>
                </a:solidFill>
                <a:ea typeface="ＭＳ Ｐゴシック" pitchFamily="34" charset="-128"/>
              </a:rPr>
              <a:t>Lopullinen </a:t>
            </a:r>
            <a:r>
              <a:rPr lang="fi-FI" altLang="ja-JP" sz="1100" b="1" dirty="0" smtClean="0">
                <a:solidFill>
                  <a:schemeClr val="tx2"/>
                </a:solidFill>
                <a:ea typeface="ＭＳ Ｐゴシック" pitchFamily="34" charset="-128"/>
              </a:rPr>
              <a:t>tarjouspyyntö</a:t>
            </a:r>
          </a:p>
          <a:p>
            <a:pPr algn="ctr"/>
            <a:r>
              <a:rPr lang="fi-FI" altLang="ja-JP" sz="1100" b="1" dirty="0" smtClean="0">
                <a:solidFill>
                  <a:schemeClr val="tx2"/>
                </a:solidFill>
                <a:ea typeface="ＭＳ Ｐゴシック" pitchFamily="34" charset="-128"/>
              </a:rPr>
              <a:t>(päätökset)</a:t>
            </a:r>
          </a:p>
          <a:p>
            <a:pPr algn="ctr"/>
            <a:r>
              <a:rPr lang="fi-FI" altLang="ja-JP" sz="1100" b="1" dirty="0" smtClean="0">
                <a:solidFill>
                  <a:schemeClr val="tx2"/>
                </a:solidFill>
                <a:ea typeface="ＭＳ Ｐゴシック" pitchFamily="34" charset="-128"/>
              </a:rPr>
              <a:t>4/2015</a:t>
            </a:r>
            <a:endParaRPr lang="fi-FI" altLang="ja-JP" sz="1100" b="1" dirty="0">
              <a:solidFill>
                <a:schemeClr val="tx2"/>
              </a:solidFill>
              <a:ea typeface="ＭＳ Ｐゴシック" pitchFamily="34" charset="-128"/>
            </a:endParaRPr>
          </a:p>
        </p:txBody>
      </p:sp>
      <p:sp>
        <p:nvSpPr>
          <p:cNvPr id="31" name="Rectangle 14"/>
          <p:cNvSpPr>
            <a:spLocks noChangeArrowheads="1"/>
          </p:cNvSpPr>
          <p:nvPr>
            <p:custDataLst>
              <p:tags r:id="rId11"/>
            </p:custDataLst>
          </p:nvPr>
        </p:nvSpPr>
        <p:spPr bwMode="auto">
          <a:xfrm rot="16200000">
            <a:off x="7434287" y="4267994"/>
            <a:ext cx="1368425" cy="287337"/>
          </a:xfrm>
          <a:prstGeom prst="rect">
            <a:avLst/>
          </a:prstGeom>
          <a:solidFill>
            <a:schemeClr val="bg1">
              <a:lumMod val="95000"/>
            </a:schemeClr>
          </a:solidFill>
          <a:ln w="12700" algn="ctr">
            <a:solidFill>
              <a:schemeClr val="accent5"/>
            </a:solidFill>
            <a:miter lim="800000"/>
            <a:headEnd type="none" w="sm" len="sm"/>
            <a:tailEnd type="none" w="sm" len="sm"/>
          </a:ln>
        </p:spPr>
        <p:txBody>
          <a:bodyPr lIns="35970" tIns="35970" rIns="35970" bIns="35970" anchor="ctr"/>
          <a:lstStyle/>
          <a:p>
            <a:pPr algn="ctr">
              <a:defRPr/>
            </a:pPr>
            <a:r>
              <a:rPr lang="fi-FI" altLang="ja-JP" sz="900" dirty="0">
                <a:solidFill>
                  <a:schemeClr val="tx2"/>
                </a:solidFill>
                <a:ea typeface="ＭＳ Ｐゴシック" pitchFamily="50" charset="-128"/>
              </a:rPr>
              <a:t>Tarjoukset</a:t>
            </a:r>
          </a:p>
        </p:txBody>
      </p:sp>
      <p:sp>
        <p:nvSpPr>
          <p:cNvPr id="32" name="Rectangle 14"/>
          <p:cNvSpPr>
            <a:spLocks noChangeArrowheads="1"/>
          </p:cNvSpPr>
          <p:nvPr>
            <p:custDataLst>
              <p:tags r:id="rId12"/>
            </p:custDataLst>
          </p:nvPr>
        </p:nvSpPr>
        <p:spPr bwMode="auto">
          <a:xfrm rot="16200000">
            <a:off x="7290619" y="4735512"/>
            <a:ext cx="2305050" cy="288925"/>
          </a:xfrm>
          <a:prstGeom prst="rect">
            <a:avLst/>
          </a:prstGeom>
          <a:solidFill>
            <a:schemeClr val="bg1"/>
          </a:solidFill>
          <a:ln w="12700" algn="ctr">
            <a:solidFill>
              <a:schemeClr val="accent5"/>
            </a:solidFill>
            <a:miter lim="800000"/>
            <a:headEnd type="none" w="sm" len="sm"/>
            <a:tailEnd type="none" w="sm" len="sm"/>
          </a:ln>
        </p:spPr>
        <p:txBody>
          <a:bodyPr lIns="35970" tIns="35970" rIns="35970" bIns="35970" anchor="ctr"/>
          <a:lstStyle/>
          <a:p>
            <a:pPr algn="ctr">
              <a:defRPr/>
            </a:pPr>
            <a:r>
              <a:rPr lang="fi-FI" altLang="ja-JP" sz="900" dirty="0">
                <a:solidFill>
                  <a:schemeClr val="tx2"/>
                </a:solidFill>
                <a:ea typeface="ＭＳ Ｐゴシック" pitchFamily="50" charset="-128"/>
              </a:rPr>
              <a:t>Tarjousten vertailu</a:t>
            </a:r>
          </a:p>
        </p:txBody>
      </p:sp>
      <p:sp>
        <p:nvSpPr>
          <p:cNvPr id="33" name="Rectangular Callout 32"/>
          <p:cNvSpPr/>
          <p:nvPr/>
        </p:nvSpPr>
        <p:spPr bwMode="auto">
          <a:xfrm>
            <a:off x="5598343" y="6103938"/>
            <a:ext cx="2844800" cy="1193800"/>
          </a:xfrm>
          <a:prstGeom prst="wedgeRectCallout">
            <a:avLst>
              <a:gd name="adj1" fmla="val 55862"/>
              <a:gd name="adj2" fmla="val -10084"/>
            </a:avLst>
          </a:prstGeom>
          <a:solidFill>
            <a:schemeClr val="bg1"/>
          </a:solidFill>
          <a:ln w="12700">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72000" rIns="36000" bIns="72000" anchor="ctr"/>
          <a:lstStyle/>
          <a:p>
            <a:pPr algn="ctr">
              <a:defRPr/>
            </a:pPr>
            <a:r>
              <a:rPr lang="fi-FI" sz="1100" b="1" dirty="0">
                <a:solidFill>
                  <a:schemeClr val="tx1"/>
                </a:solidFill>
              </a:rPr>
              <a:t>Lopullinen toimittajavalinta (tarjoukset): </a:t>
            </a:r>
          </a:p>
          <a:p>
            <a:pPr algn="ctr">
              <a:defRPr/>
            </a:pPr>
            <a:endParaRPr lang="fi-FI" sz="1100" b="1" dirty="0">
              <a:solidFill>
                <a:schemeClr val="tx1"/>
              </a:solidFill>
            </a:endParaRPr>
          </a:p>
          <a:p>
            <a:pPr marL="268288" indent="-174625">
              <a:buFont typeface="Arial" panose="020B0604020202020204" pitchFamily="34" charset="0"/>
              <a:buChar char="•"/>
              <a:defRPr/>
            </a:pPr>
            <a:r>
              <a:rPr lang="fi-FI" altLang="ja-JP" sz="1100" dirty="0" smtClean="0">
                <a:solidFill>
                  <a:schemeClr val="tx2"/>
                </a:solidFill>
                <a:ea typeface="ＭＳ Ｐゴシック" charset="-128"/>
              </a:rPr>
              <a:t>Tarjouspyynnössä ilmoitettujen vertailuperusteiden mukaisesti</a:t>
            </a:r>
            <a:endParaRPr lang="fi-FI" altLang="ja-JP" sz="1100" dirty="0">
              <a:solidFill>
                <a:schemeClr val="tx2"/>
              </a:solidFill>
              <a:ea typeface="ＭＳ Ｐゴシック" charset="-128"/>
            </a:endParaRPr>
          </a:p>
        </p:txBody>
      </p:sp>
      <p:sp>
        <p:nvSpPr>
          <p:cNvPr id="34" name="Rectangle 14"/>
          <p:cNvSpPr>
            <a:spLocks noChangeArrowheads="1"/>
          </p:cNvSpPr>
          <p:nvPr>
            <p:custDataLst>
              <p:tags r:id="rId13"/>
            </p:custDataLst>
          </p:nvPr>
        </p:nvSpPr>
        <p:spPr bwMode="auto">
          <a:xfrm>
            <a:off x="2394768" y="5024438"/>
            <a:ext cx="2916238" cy="1008062"/>
          </a:xfrm>
          <a:prstGeom prst="rect">
            <a:avLst/>
          </a:prstGeom>
          <a:solidFill>
            <a:schemeClr val="bg1"/>
          </a:solidFill>
          <a:ln w="12700" algn="ctr">
            <a:solidFill>
              <a:schemeClr val="tx1">
                <a:lumMod val="50000"/>
                <a:lumOff val="50000"/>
              </a:schemeClr>
            </a:solidFill>
            <a:miter lim="800000"/>
            <a:headEnd type="none" w="sm" len="sm"/>
            <a:tailEnd type="none" w="sm" len="sm"/>
          </a:ln>
        </p:spPr>
        <p:txBody>
          <a:bodyPr lIns="72000" tIns="72000" rIns="72000" bIns="72000" anchor="ctr"/>
          <a:lstStyle/>
          <a:p>
            <a:pPr algn="ctr">
              <a:defRPr/>
            </a:pPr>
            <a:r>
              <a:rPr lang="fi-FI" altLang="ja-JP" sz="1100" b="1" dirty="0">
                <a:ea typeface="ＭＳ Ｐゴシック" pitchFamily="50" charset="-128"/>
              </a:rPr>
              <a:t>Tuotevertailu A</a:t>
            </a:r>
          </a:p>
          <a:p>
            <a:pPr>
              <a:defRPr/>
            </a:pPr>
            <a:r>
              <a:rPr lang="fi-FI" altLang="ja-JP" sz="1100" dirty="0">
                <a:ea typeface="ＭＳ Ｐゴシック" pitchFamily="50" charset="-128"/>
              </a:rPr>
              <a:t>Tuotteiden toiminnallisen laajuuden ja laadun, käytettävyyden ja mukautettavuuden vertailu toimittajien karsimiseksi keskeisissä toiminnallisuuskartan mukaisissa sosiaali- ja terveydenhuollon toiminnallisuuksissa</a:t>
            </a:r>
          </a:p>
        </p:txBody>
      </p:sp>
      <p:sp>
        <p:nvSpPr>
          <p:cNvPr id="10275" name="Rectangle 87"/>
          <p:cNvSpPr>
            <a:spLocks noChangeArrowheads="1"/>
          </p:cNvSpPr>
          <p:nvPr/>
        </p:nvSpPr>
        <p:spPr bwMode="auto">
          <a:xfrm>
            <a:off x="3150418" y="3106738"/>
            <a:ext cx="14398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i-FI" altLang="ja-JP" sz="1100" b="1" dirty="0">
                <a:ea typeface="ＭＳ Ｐゴシック" pitchFamily="34" charset="-128"/>
              </a:rPr>
              <a:t>(6) 4 tarjoajaa</a:t>
            </a:r>
          </a:p>
        </p:txBody>
      </p:sp>
      <p:sp>
        <p:nvSpPr>
          <p:cNvPr id="10276" name="Oval 21"/>
          <p:cNvSpPr>
            <a:spLocks noChangeArrowheads="1"/>
          </p:cNvSpPr>
          <p:nvPr>
            <p:custDataLst>
              <p:tags r:id="rId14"/>
            </p:custDataLst>
          </p:nvPr>
        </p:nvSpPr>
        <p:spPr bwMode="auto">
          <a:xfrm>
            <a:off x="3382193" y="3367088"/>
            <a:ext cx="180975" cy="180975"/>
          </a:xfrm>
          <a:prstGeom prst="ellipse">
            <a:avLst/>
          </a:prstGeom>
          <a:solidFill>
            <a:schemeClr val="bg1"/>
          </a:solidFill>
          <a:ln w="12700" algn="ctr">
            <a:solidFill>
              <a:schemeClr val="bg1"/>
            </a:solidFill>
            <a:round/>
            <a:headEnd type="none" w="sm" len="sm"/>
            <a:tailEnd type="none" w="sm" len="sm"/>
          </a:ln>
        </p:spPr>
        <p:txBody>
          <a:bodyPr lIns="35970" tIns="35970" rIns="35970" bIns="35970" anchor="ctr"/>
          <a:lstStyle/>
          <a:p>
            <a:pPr algn="ctr"/>
            <a:endParaRPr lang="fi-FI" altLang="ja-JP" sz="1000">
              <a:ea typeface="ＭＳ Ｐゴシック" pitchFamily="34" charset="-128"/>
            </a:endParaRPr>
          </a:p>
        </p:txBody>
      </p:sp>
      <p:sp>
        <p:nvSpPr>
          <p:cNvPr id="10277" name="Oval 21"/>
          <p:cNvSpPr>
            <a:spLocks noChangeArrowheads="1"/>
          </p:cNvSpPr>
          <p:nvPr>
            <p:custDataLst>
              <p:tags r:id="rId15"/>
            </p:custDataLst>
          </p:nvPr>
        </p:nvSpPr>
        <p:spPr bwMode="auto">
          <a:xfrm>
            <a:off x="3634606" y="3367088"/>
            <a:ext cx="179387" cy="180975"/>
          </a:xfrm>
          <a:prstGeom prst="ellipse">
            <a:avLst/>
          </a:prstGeom>
          <a:solidFill>
            <a:schemeClr val="bg1"/>
          </a:solidFill>
          <a:ln w="12700" algn="ctr">
            <a:solidFill>
              <a:schemeClr val="bg1"/>
            </a:solidFill>
            <a:round/>
            <a:headEnd type="none" w="sm" len="sm"/>
            <a:tailEnd type="none" w="sm" len="sm"/>
          </a:ln>
        </p:spPr>
        <p:txBody>
          <a:bodyPr lIns="35970" tIns="35970" rIns="35970" bIns="35970" anchor="ctr"/>
          <a:lstStyle/>
          <a:p>
            <a:pPr algn="ctr"/>
            <a:endParaRPr lang="fi-FI" altLang="ja-JP" sz="1000">
              <a:ea typeface="ＭＳ Ｐゴシック" pitchFamily="34" charset="-128"/>
            </a:endParaRPr>
          </a:p>
        </p:txBody>
      </p:sp>
      <p:sp>
        <p:nvSpPr>
          <p:cNvPr id="10278" name="Oval 21"/>
          <p:cNvSpPr>
            <a:spLocks noChangeArrowheads="1"/>
          </p:cNvSpPr>
          <p:nvPr>
            <p:custDataLst>
              <p:tags r:id="rId16"/>
            </p:custDataLst>
          </p:nvPr>
        </p:nvSpPr>
        <p:spPr bwMode="auto">
          <a:xfrm>
            <a:off x="3887018" y="3367088"/>
            <a:ext cx="179388" cy="180975"/>
          </a:xfrm>
          <a:prstGeom prst="ellipse">
            <a:avLst/>
          </a:prstGeom>
          <a:solidFill>
            <a:schemeClr val="bg1"/>
          </a:solidFill>
          <a:ln w="12700" algn="ctr">
            <a:solidFill>
              <a:schemeClr val="bg1"/>
            </a:solidFill>
            <a:round/>
            <a:headEnd type="none" w="sm" len="sm"/>
            <a:tailEnd type="none" w="sm" len="sm"/>
          </a:ln>
        </p:spPr>
        <p:txBody>
          <a:bodyPr lIns="35970" tIns="35970" rIns="35970" bIns="35970" anchor="ctr"/>
          <a:lstStyle/>
          <a:p>
            <a:pPr algn="ctr"/>
            <a:endParaRPr lang="fi-FI" altLang="ja-JP" sz="1000">
              <a:ea typeface="ＭＳ Ｐゴシック" pitchFamily="34" charset="-128"/>
            </a:endParaRPr>
          </a:p>
        </p:txBody>
      </p:sp>
      <p:sp>
        <p:nvSpPr>
          <p:cNvPr id="10279" name="Oval 21"/>
          <p:cNvSpPr>
            <a:spLocks noChangeArrowheads="1"/>
          </p:cNvSpPr>
          <p:nvPr>
            <p:custDataLst>
              <p:tags r:id="rId17"/>
            </p:custDataLst>
          </p:nvPr>
        </p:nvSpPr>
        <p:spPr bwMode="auto">
          <a:xfrm>
            <a:off x="4139431" y="3367088"/>
            <a:ext cx="179387" cy="180975"/>
          </a:xfrm>
          <a:prstGeom prst="ellipse">
            <a:avLst/>
          </a:prstGeom>
          <a:solidFill>
            <a:schemeClr val="bg1"/>
          </a:solidFill>
          <a:ln w="12700" algn="ctr">
            <a:solidFill>
              <a:schemeClr val="bg1"/>
            </a:solidFill>
            <a:round/>
            <a:headEnd type="none" w="sm" len="sm"/>
            <a:tailEnd type="none" w="sm" len="sm"/>
          </a:ln>
        </p:spPr>
        <p:txBody>
          <a:bodyPr lIns="35970" tIns="35970" rIns="35970" bIns="35970" anchor="ctr"/>
          <a:lstStyle/>
          <a:p>
            <a:pPr algn="ctr"/>
            <a:endParaRPr lang="fi-FI" altLang="ja-JP" sz="1000">
              <a:ea typeface="ＭＳ Ｐゴシック" pitchFamily="34" charset="-128"/>
            </a:endParaRPr>
          </a:p>
        </p:txBody>
      </p:sp>
      <p:sp>
        <p:nvSpPr>
          <p:cNvPr id="10280" name="Rectangle 99"/>
          <p:cNvSpPr>
            <a:spLocks noChangeArrowheads="1"/>
          </p:cNvSpPr>
          <p:nvPr/>
        </p:nvSpPr>
        <p:spPr bwMode="auto">
          <a:xfrm>
            <a:off x="6082531" y="3224213"/>
            <a:ext cx="1439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i-FI" altLang="ja-JP" sz="1100" b="1">
                <a:ea typeface="ＭＳ Ｐゴシック" pitchFamily="34" charset="-128"/>
              </a:rPr>
              <a:t>(3) 2 tarjoajaa</a:t>
            </a:r>
          </a:p>
        </p:txBody>
      </p:sp>
      <p:sp>
        <p:nvSpPr>
          <p:cNvPr id="10281" name="Oval 21"/>
          <p:cNvSpPr>
            <a:spLocks noChangeArrowheads="1"/>
          </p:cNvSpPr>
          <p:nvPr>
            <p:custDataLst>
              <p:tags r:id="rId18"/>
            </p:custDataLst>
          </p:nvPr>
        </p:nvSpPr>
        <p:spPr bwMode="auto">
          <a:xfrm>
            <a:off x="6766743" y="3475038"/>
            <a:ext cx="180975" cy="180975"/>
          </a:xfrm>
          <a:prstGeom prst="ellipse">
            <a:avLst/>
          </a:prstGeom>
          <a:solidFill>
            <a:schemeClr val="bg1"/>
          </a:solidFill>
          <a:ln w="12700" algn="ctr">
            <a:solidFill>
              <a:schemeClr val="bg1"/>
            </a:solidFill>
            <a:round/>
            <a:headEnd type="none" w="sm" len="sm"/>
            <a:tailEnd type="none" w="sm" len="sm"/>
          </a:ln>
        </p:spPr>
        <p:txBody>
          <a:bodyPr lIns="35970" tIns="35970" rIns="35970" bIns="35970" anchor="ctr"/>
          <a:lstStyle/>
          <a:p>
            <a:pPr algn="ctr"/>
            <a:endParaRPr lang="fi-FI" altLang="ja-JP" sz="1000">
              <a:ea typeface="ＭＳ Ｐゴシック" pitchFamily="34" charset="-128"/>
            </a:endParaRPr>
          </a:p>
        </p:txBody>
      </p:sp>
      <p:sp>
        <p:nvSpPr>
          <p:cNvPr id="10282" name="Oval 21"/>
          <p:cNvSpPr>
            <a:spLocks noChangeArrowheads="1"/>
          </p:cNvSpPr>
          <p:nvPr>
            <p:custDataLst>
              <p:tags r:id="rId19"/>
            </p:custDataLst>
          </p:nvPr>
        </p:nvSpPr>
        <p:spPr bwMode="auto">
          <a:xfrm>
            <a:off x="7019156" y="3475038"/>
            <a:ext cx="179387" cy="180975"/>
          </a:xfrm>
          <a:prstGeom prst="ellipse">
            <a:avLst/>
          </a:prstGeom>
          <a:solidFill>
            <a:schemeClr val="bg1"/>
          </a:solidFill>
          <a:ln w="12700" algn="ctr">
            <a:solidFill>
              <a:schemeClr val="bg1"/>
            </a:solidFill>
            <a:round/>
            <a:headEnd type="none" w="sm" len="sm"/>
            <a:tailEnd type="none" w="sm" len="sm"/>
          </a:ln>
        </p:spPr>
        <p:txBody>
          <a:bodyPr lIns="35970" tIns="35970" rIns="35970" bIns="35970" anchor="ctr"/>
          <a:lstStyle/>
          <a:p>
            <a:pPr algn="ctr"/>
            <a:endParaRPr lang="fi-FI" altLang="ja-JP" sz="1000">
              <a:ea typeface="ＭＳ Ｐゴシック" pitchFamily="34" charset="-128"/>
            </a:endParaRPr>
          </a:p>
        </p:txBody>
      </p:sp>
      <p:sp>
        <p:nvSpPr>
          <p:cNvPr id="10283" name="Rectangle 103"/>
          <p:cNvSpPr>
            <a:spLocks noChangeArrowheads="1"/>
          </p:cNvSpPr>
          <p:nvPr/>
        </p:nvSpPr>
        <p:spPr bwMode="auto">
          <a:xfrm>
            <a:off x="8838431" y="3394075"/>
            <a:ext cx="1441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i-FI" altLang="ja-JP" sz="1100" b="1">
                <a:ea typeface="ＭＳ Ｐゴシック" pitchFamily="34" charset="-128"/>
              </a:rPr>
              <a:t>1 toimittaja</a:t>
            </a:r>
          </a:p>
        </p:txBody>
      </p:sp>
      <p:sp>
        <p:nvSpPr>
          <p:cNvPr id="10284" name="Oval 21"/>
          <p:cNvSpPr>
            <a:spLocks noChangeArrowheads="1"/>
          </p:cNvSpPr>
          <p:nvPr>
            <p:custDataLst>
              <p:tags r:id="rId20"/>
            </p:custDataLst>
          </p:nvPr>
        </p:nvSpPr>
        <p:spPr bwMode="auto">
          <a:xfrm>
            <a:off x="9487718" y="3656013"/>
            <a:ext cx="179388" cy="179387"/>
          </a:xfrm>
          <a:prstGeom prst="ellipse">
            <a:avLst/>
          </a:prstGeom>
          <a:solidFill>
            <a:schemeClr val="bg1"/>
          </a:solidFill>
          <a:ln w="12700" algn="ctr">
            <a:solidFill>
              <a:schemeClr val="bg1"/>
            </a:solidFill>
            <a:round/>
            <a:headEnd type="none" w="sm" len="sm"/>
            <a:tailEnd type="none" w="sm" len="sm"/>
          </a:ln>
        </p:spPr>
        <p:txBody>
          <a:bodyPr lIns="35970" tIns="35970" rIns="35970" bIns="35970" anchor="ctr"/>
          <a:lstStyle/>
          <a:p>
            <a:pPr algn="ctr"/>
            <a:endParaRPr lang="fi-FI" altLang="ja-JP" sz="1000">
              <a:ea typeface="ＭＳ Ｐゴシック" pitchFamily="34" charset="-128"/>
            </a:endParaRPr>
          </a:p>
        </p:txBody>
      </p:sp>
      <p:sp>
        <p:nvSpPr>
          <p:cNvPr id="48" name="Rectangle 14"/>
          <p:cNvSpPr>
            <a:spLocks noChangeArrowheads="1"/>
          </p:cNvSpPr>
          <p:nvPr>
            <p:custDataLst>
              <p:tags r:id="rId21"/>
            </p:custDataLst>
          </p:nvPr>
        </p:nvSpPr>
        <p:spPr bwMode="auto">
          <a:xfrm>
            <a:off x="5561831" y="3727450"/>
            <a:ext cx="2376487" cy="1368425"/>
          </a:xfrm>
          <a:prstGeom prst="rect">
            <a:avLst/>
          </a:prstGeom>
          <a:solidFill>
            <a:schemeClr val="accent1">
              <a:lumMod val="20000"/>
              <a:lumOff val="80000"/>
            </a:schemeClr>
          </a:solidFill>
          <a:ln w="12700" algn="ctr">
            <a:solidFill>
              <a:schemeClr val="accent5"/>
            </a:solidFill>
            <a:miter lim="800000"/>
            <a:headEnd type="none" w="sm" len="sm"/>
            <a:tailEnd type="none" w="sm" len="sm"/>
          </a:ln>
        </p:spPr>
        <p:txBody>
          <a:bodyPr lIns="72000" tIns="72000" rIns="72000" bIns="72000" anchor="ctr"/>
          <a:lstStyle/>
          <a:p>
            <a:pPr algn="ctr">
              <a:defRPr/>
            </a:pPr>
            <a:r>
              <a:rPr lang="fi-FI" altLang="ja-JP" sz="1100" b="1" dirty="0">
                <a:solidFill>
                  <a:schemeClr val="tx2"/>
                </a:solidFill>
                <a:ea typeface="ＭＳ Ｐゴシック" pitchFamily="50" charset="-128"/>
              </a:rPr>
              <a:t>Neuvottelukierros 2</a:t>
            </a:r>
          </a:p>
          <a:p>
            <a:pPr algn="ctr">
              <a:defRPr/>
            </a:pPr>
            <a:endParaRPr lang="fi-FI" altLang="ja-JP" sz="600" dirty="0">
              <a:solidFill>
                <a:schemeClr val="tx2"/>
              </a:solidFill>
              <a:ea typeface="ＭＳ Ｐゴシック" pitchFamily="50" charset="-128"/>
            </a:endParaRPr>
          </a:p>
          <a:p>
            <a:pPr marL="228600" indent="-228600">
              <a:buFontTx/>
              <a:buAutoNum type="arabicParenR"/>
              <a:defRPr/>
            </a:pPr>
            <a:r>
              <a:rPr lang="fi-FI" altLang="ja-JP" sz="1100" dirty="0">
                <a:solidFill>
                  <a:schemeClr val="tx2"/>
                </a:solidFill>
                <a:ea typeface="ＭＳ Ｐゴシック" pitchFamily="50" charset="-128"/>
              </a:rPr>
              <a:t>Ratkaisun, palveluiden, hinnoittelun ja sopimusehtojen tarkentaminen</a:t>
            </a:r>
          </a:p>
          <a:p>
            <a:pPr marL="228600" indent="-228600">
              <a:buFontTx/>
              <a:buAutoNum type="arabicParenR"/>
              <a:defRPr/>
            </a:pPr>
            <a:r>
              <a:rPr lang="fi-FI" altLang="ja-JP" sz="1100" dirty="0">
                <a:solidFill>
                  <a:schemeClr val="tx2"/>
                </a:solidFill>
                <a:ea typeface="ＭＳ Ｐゴシック" pitchFamily="50" charset="-128"/>
              </a:rPr>
              <a:t>Lopullisen tarjouspyynnön laadinta</a:t>
            </a:r>
          </a:p>
        </p:txBody>
      </p:sp>
      <p:sp>
        <p:nvSpPr>
          <p:cNvPr id="49" name="Rectangle 14"/>
          <p:cNvSpPr>
            <a:spLocks noChangeArrowheads="1"/>
          </p:cNvSpPr>
          <p:nvPr>
            <p:custDataLst>
              <p:tags r:id="rId22"/>
            </p:custDataLst>
          </p:nvPr>
        </p:nvSpPr>
        <p:spPr bwMode="auto">
          <a:xfrm>
            <a:off x="5561831" y="5132388"/>
            <a:ext cx="2700337" cy="900112"/>
          </a:xfrm>
          <a:prstGeom prst="rect">
            <a:avLst/>
          </a:prstGeom>
          <a:solidFill>
            <a:schemeClr val="accent1">
              <a:lumMod val="40000"/>
              <a:lumOff val="60000"/>
            </a:schemeClr>
          </a:solidFill>
          <a:ln w="12700" algn="ctr">
            <a:solidFill>
              <a:schemeClr val="accent5"/>
            </a:solidFill>
            <a:miter lim="800000"/>
            <a:headEnd type="none" w="sm" len="sm"/>
            <a:tailEnd type="none" w="sm" len="sm"/>
          </a:ln>
        </p:spPr>
        <p:txBody>
          <a:bodyPr lIns="72000" tIns="72000" rIns="72000" bIns="72000" anchor="ctr"/>
          <a:lstStyle/>
          <a:p>
            <a:pPr algn="ctr">
              <a:defRPr/>
            </a:pPr>
            <a:r>
              <a:rPr lang="fi-FI" altLang="ja-JP" sz="1100" b="1" dirty="0">
                <a:ea typeface="ＭＳ Ｐゴシック" pitchFamily="50" charset="-128"/>
              </a:rPr>
              <a:t>Tuotevertailu B</a:t>
            </a:r>
          </a:p>
          <a:p>
            <a:pPr>
              <a:defRPr/>
            </a:pPr>
            <a:r>
              <a:rPr lang="fi-FI" altLang="ja-JP" sz="1100" dirty="0">
                <a:ea typeface="ＭＳ Ｐゴシック" pitchFamily="50" charset="-128"/>
              </a:rPr>
              <a:t>Syvennetty arvio tuotteiden toiminnallisesta laajuudesta ja laadusta, käytettävyydestä sekä mukautettavuudesta</a:t>
            </a:r>
          </a:p>
        </p:txBody>
      </p:sp>
      <p:sp>
        <p:nvSpPr>
          <p:cNvPr id="47" name="Oval 21"/>
          <p:cNvSpPr>
            <a:spLocks noChangeArrowheads="1"/>
          </p:cNvSpPr>
          <p:nvPr>
            <p:custDataLst>
              <p:tags r:id="rId23"/>
            </p:custDataLst>
          </p:nvPr>
        </p:nvSpPr>
        <p:spPr bwMode="auto">
          <a:xfrm>
            <a:off x="2771006" y="3367088"/>
            <a:ext cx="180975" cy="180975"/>
          </a:xfrm>
          <a:prstGeom prst="ellipse">
            <a:avLst/>
          </a:prstGeom>
          <a:solidFill>
            <a:schemeClr val="accent3">
              <a:lumMod val="85000"/>
            </a:schemeClr>
          </a:solidFill>
          <a:ln w="12700" algn="ctr">
            <a:solidFill>
              <a:schemeClr val="bg1"/>
            </a:solidFill>
            <a:round/>
            <a:headEnd type="none" w="sm" len="sm"/>
            <a:tailEnd type="none" w="sm" len="sm"/>
          </a:ln>
        </p:spPr>
        <p:txBody>
          <a:bodyPr lIns="35970" tIns="35970" rIns="35970" bIns="3597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fi-FI" altLang="ja-JP" sz="1000" smtClean="0">
              <a:ea typeface="ＭＳ Ｐゴシック" pitchFamily="34" charset="-128"/>
            </a:endParaRPr>
          </a:p>
        </p:txBody>
      </p:sp>
      <p:sp>
        <p:nvSpPr>
          <p:cNvPr id="50" name="Oval 21"/>
          <p:cNvSpPr>
            <a:spLocks noChangeArrowheads="1"/>
          </p:cNvSpPr>
          <p:nvPr>
            <p:custDataLst>
              <p:tags r:id="rId24"/>
            </p:custDataLst>
          </p:nvPr>
        </p:nvSpPr>
        <p:spPr bwMode="auto">
          <a:xfrm>
            <a:off x="3021831" y="3367088"/>
            <a:ext cx="180975" cy="180975"/>
          </a:xfrm>
          <a:prstGeom prst="ellipse">
            <a:avLst/>
          </a:prstGeom>
          <a:solidFill>
            <a:schemeClr val="accent3">
              <a:lumMod val="85000"/>
            </a:schemeClr>
          </a:solidFill>
          <a:ln w="12700" algn="ctr">
            <a:solidFill>
              <a:schemeClr val="bg1"/>
            </a:solidFill>
            <a:round/>
            <a:headEnd type="none" w="sm" len="sm"/>
            <a:tailEnd type="none" w="sm" len="sm"/>
          </a:ln>
        </p:spPr>
        <p:txBody>
          <a:bodyPr lIns="35970" tIns="35970" rIns="35970" bIns="3597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fi-FI" altLang="ja-JP" sz="1000" smtClean="0">
              <a:ea typeface="ＭＳ Ｐゴシック" pitchFamily="34" charset="-128"/>
            </a:endParaRPr>
          </a:p>
        </p:txBody>
      </p:sp>
      <p:sp>
        <p:nvSpPr>
          <p:cNvPr id="51" name="Oval 21"/>
          <p:cNvSpPr>
            <a:spLocks noChangeArrowheads="1"/>
          </p:cNvSpPr>
          <p:nvPr>
            <p:custDataLst>
              <p:tags r:id="rId25"/>
            </p:custDataLst>
          </p:nvPr>
        </p:nvSpPr>
        <p:spPr bwMode="auto">
          <a:xfrm>
            <a:off x="6477818" y="3490913"/>
            <a:ext cx="180975" cy="180975"/>
          </a:xfrm>
          <a:prstGeom prst="ellipse">
            <a:avLst/>
          </a:prstGeom>
          <a:solidFill>
            <a:schemeClr val="accent3">
              <a:lumMod val="85000"/>
            </a:schemeClr>
          </a:solidFill>
          <a:ln w="12700" algn="ctr">
            <a:solidFill>
              <a:schemeClr val="bg1"/>
            </a:solidFill>
            <a:round/>
            <a:headEnd type="none" w="sm" len="sm"/>
            <a:tailEnd type="none" w="sm" len="sm"/>
          </a:ln>
        </p:spPr>
        <p:txBody>
          <a:bodyPr lIns="35970" tIns="35970" rIns="35970" bIns="3597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fi-FI" altLang="ja-JP" sz="1000" smtClean="0">
              <a:ea typeface="ＭＳ Ｐゴシック" pitchFamily="34" charset="-128"/>
            </a:endParaRPr>
          </a:p>
        </p:txBody>
      </p:sp>
      <p:sp>
        <p:nvSpPr>
          <p:cNvPr id="54" name="Trapezoid 51"/>
          <p:cNvSpPr/>
          <p:nvPr/>
        </p:nvSpPr>
        <p:spPr bwMode="auto">
          <a:xfrm rot="5400000">
            <a:off x="-1123084" y="4300018"/>
            <a:ext cx="5094290" cy="1319212"/>
          </a:xfrm>
          <a:prstGeom prst="trapezoid">
            <a:avLst>
              <a:gd name="adj" fmla="val 6176"/>
            </a:avLst>
          </a:prstGeom>
          <a:solidFill>
            <a:srgbClr val="92D050"/>
          </a:solidFill>
          <a:ln w="9525" cap="flat" cmpd="sng" algn="ctr">
            <a:noFill/>
            <a:prstDash val="solid"/>
            <a:round/>
            <a:headEnd type="none" w="med" len="med"/>
            <a:tailEnd type="none" w="med" len="med"/>
          </a:ln>
          <a:effectLst/>
        </p:spPr>
        <p:txBody>
          <a:bodyPr lIns="0" tIns="0" rIns="0" bIns="0"/>
          <a:lstStyle/>
          <a:p>
            <a:pPr marL="847725" indent="-325438" defTabSz="1042988">
              <a:spcBef>
                <a:spcPct val="20000"/>
              </a:spcBef>
              <a:buFontTx/>
              <a:buChar char="•"/>
              <a:defRPr/>
            </a:pPr>
            <a:endParaRPr lang="en-US"/>
          </a:p>
        </p:txBody>
      </p:sp>
      <p:sp>
        <p:nvSpPr>
          <p:cNvPr id="55" name="Rectangle 87"/>
          <p:cNvSpPr>
            <a:spLocks noChangeArrowheads="1"/>
          </p:cNvSpPr>
          <p:nvPr/>
        </p:nvSpPr>
        <p:spPr bwMode="auto">
          <a:xfrm>
            <a:off x="666180" y="2772519"/>
            <a:ext cx="14398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i-FI" altLang="ja-JP" sz="1100" b="1" dirty="0" smtClean="0">
                <a:ea typeface="ＭＳ Ｐゴシック" pitchFamily="34" charset="-128"/>
              </a:rPr>
              <a:t>10 </a:t>
            </a:r>
            <a:r>
              <a:rPr lang="fi-FI" altLang="ja-JP" sz="1100" b="1" dirty="0">
                <a:ea typeface="ＭＳ Ｐゴシック" pitchFamily="34" charset="-128"/>
              </a:rPr>
              <a:t>tarjoajaa</a:t>
            </a:r>
          </a:p>
        </p:txBody>
      </p:sp>
      <p:sp>
        <p:nvSpPr>
          <p:cNvPr id="56" name="Flowchart: Decision 64"/>
          <p:cNvSpPr>
            <a:spLocks noChangeArrowheads="1"/>
          </p:cNvSpPr>
          <p:nvPr/>
        </p:nvSpPr>
        <p:spPr bwMode="auto">
          <a:xfrm>
            <a:off x="594172" y="2412479"/>
            <a:ext cx="180975" cy="179387"/>
          </a:xfrm>
          <a:prstGeom prst="flowChartDecision">
            <a:avLst/>
          </a:prstGeom>
          <a:solidFill>
            <a:schemeClr val="accent1"/>
          </a:solidFill>
          <a:ln w="9525" algn="ctr">
            <a:solidFill>
              <a:schemeClr val="tx1"/>
            </a:solidFill>
            <a:round/>
            <a:headEnd/>
            <a:tailEnd/>
          </a:ln>
        </p:spPr>
        <p:txBody>
          <a:bodyPr lIns="0" tIns="0" rIns="0" bIns="0"/>
          <a:lstStyle/>
          <a:p>
            <a:pPr marL="847725" indent="-325438" defTabSz="1042988" eaLnBrk="1" hangingPunct="1">
              <a:spcBef>
                <a:spcPct val="20000"/>
              </a:spcBef>
              <a:buFontTx/>
              <a:buChar char="•"/>
            </a:pPr>
            <a:endParaRPr lang="en-US" altLang="en-US"/>
          </a:p>
        </p:txBody>
      </p:sp>
      <p:sp>
        <p:nvSpPr>
          <p:cNvPr id="57" name="AutoShape 22"/>
          <p:cNvSpPr>
            <a:spLocks noChangeArrowheads="1"/>
          </p:cNvSpPr>
          <p:nvPr>
            <p:custDataLst>
              <p:tags r:id="rId26"/>
            </p:custDataLst>
          </p:nvPr>
        </p:nvSpPr>
        <p:spPr bwMode="auto">
          <a:xfrm>
            <a:off x="97656" y="1539081"/>
            <a:ext cx="1425575" cy="547688"/>
          </a:xfrm>
          <a:prstGeom prst="homePlate">
            <a:avLst>
              <a:gd name="adj" fmla="val 2796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type="none" w="sm" len="sm"/>
                <a:tailEnd type="none" w="sm" len="sm"/>
              </a14:hiddenLine>
            </a:ext>
          </a:extLst>
        </p:spPr>
        <p:txBody>
          <a:bodyPr lIns="41038" tIns="41038" rIns="41038" bIns="41038" anchor="ctr"/>
          <a:lstStyle/>
          <a:p>
            <a:pPr algn="ctr"/>
            <a:r>
              <a:rPr lang="fi-FI" altLang="ja-JP" sz="1100" b="1" dirty="0" smtClean="0">
                <a:solidFill>
                  <a:schemeClr val="tx2"/>
                </a:solidFill>
                <a:ea typeface="ＭＳ Ｐゴシック" pitchFamily="34" charset="-128"/>
              </a:rPr>
              <a:t>Pyyntö osallistumishakemusten jättämiseen</a:t>
            </a:r>
          </a:p>
          <a:p>
            <a:pPr algn="ctr"/>
            <a:r>
              <a:rPr lang="fi-FI" altLang="ja-JP" sz="1100" b="1" dirty="0" smtClean="0">
                <a:solidFill>
                  <a:schemeClr val="tx2"/>
                </a:solidFill>
                <a:ea typeface="ＭＳ Ｐゴシック" pitchFamily="34" charset="-128"/>
              </a:rPr>
              <a:t>8/2013</a:t>
            </a:r>
            <a:endParaRPr lang="fi-FI" altLang="ja-JP" sz="1100" b="1" dirty="0">
              <a:solidFill>
                <a:schemeClr val="tx2"/>
              </a:solidFill>
              <a:ea typeface="ＭＳ Ｐゴシック" pitchFamily="34" charset="-128"/>
            </a:endParaRPr>
          </a:p>
        </p:txBody>
      </p:sp>
      <p:sp>
        <p:nvSpPr>
          <p:cNvPr id="58" name="AutoShape 22"/>
          <p:cNvSpPr>
            <a:spLocks noChangeArrowheads="1"/>
          </p:cNvSpPr>
          <p:nvPr>
            <p:custDataLst>
              <p:tags r:id="rId27"/>
            </p:custDataLst>
          </p:nvPr>
        </p:nvSpPr>
        <p:spPr bwMode="auto">
          <a:xfrm>
            <a:off x="9509943" y="1468437"/>
            <a:ext cx="1425575" cy="546100"/>
          </a:xfrm>
          <a:prstGeom prst="homePlate">
            <a:avLst>
              <a:gd name="adj" fmla="val 2805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type="none" w="sm" len="sm"/>
                <a:tailEnd type="none" w="sm" len="sm"/>
              </a14:hiddenLine>
            </a:ext>
          </a:extLst>
        </p:spPr>
        <p:txBody>
          <a:bodyPr lIns="41038" tIns="41038" rIns="41038" bIns="41038" anchor="ctr"/>
          <a:lstStyle/>
          <a:p>
            <a:pPr algn="ctr"/>
            <a:r>
              <a:rPr lang="fi-FI" altLang="ja-JP" sz="1100" b="1" dirty="0" smtClean="0">
                <a:solidFill>
                  <a:schemeClr val="tx2"/>
                </a:solidFill>
                <a:ea typeface="ＭＳ Ｐゴシック" pitchFamily="34" charset="-128"/>
              </a:rPr>
              <a:t>Sopimus</a:t>
            </a:r>
          </a:p>
          <a:p>
            <a:pPr algn="ctr"/>
            <a:r>
              <a:rPr lang="fi-FI" altLang="ja-JP" sz="1100" b="1" dirty="0" smtClean="0">
                <a:solidFill>
                  <a:schemeClr val="tx2"/>
                </a:solidFill>
                <a:ea typeface="ＭＳ Ｐゴシック" pitchFamily="34" charset="-128"/>
              </a:rPr>
              <a:t>11/2015</a:t>
            </a:r>
            <a:endParaRPr lang="fi-FI" altLang="ja-JP" sz="1100" b="1" dirty="0">
              <a:solidFill>
                <a:schemeClr val="tx2"/>
              </a:solidFill>
              <a:ea typeface="ＭＳ Ｐゴシック" pitchFamily="34" charset="-128"/>
            </a:endParaRPr>
          </a:p>
        </p:txBody>
      </p:sp>
      <p:sp>
        <p:nvSpPr>
          <p:cNvPr id="59" name="Rounded Rectangle 6"/>
          <p:cNvSpPr/>
          <p:nvPr/>
        </p:nvSpPr>
        <p:spPr bwMode="auto">
          <a:xfrm rot="16200000">
            <a:off x="-1139577" y="4322763"/>
            <a:ext cx="2987675" cy="358775"/>
          </a:xfrm>
          <a:prstGeom prst="roundRect">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31554" rIns="0" bIns="31554" anchor="ctr"/>
          <a:lstStyle/>
          <a:p>
            <a:pPr algn="ctr" defTabSz="914179">
              <a:spcBef>
                <a:spcPct val="20000"/>
              </a:spcBef>
              <a:defRPr/>
            </a:pPr>
            <a:r>
              <a:rPr lang="fi-FI" sz="1200" b="1" dirty="0" smtClean="0">
                <a:solidFill>
                  <a:schemeClr val="tx1"/>
                </a:solidFill>
              </a:rPr>
              <a:t>Esiselvitys &amp; Tekninen vuoropuhelu</a:t>
            </a:r>
          </a:p>
          <a:p>
            <a:pPr algn="ctr" defTabSz="914179">
              <a:spcBef>
                <a:spcPct val="20000"/>
              </a:spcBef>
              <a:defRPr/>
            </a:pPr>
            <a:r>
              <a:rPr lang="fi-FI" sz="1050" dirty="0" smtClean="0">
                <a:solidFill>
                  <a:schemeClr val="tx1"/>
                </a:solidFill>
              </a:rPr>
              <a:t>Markkinoiden ja toimittajien kartoitus</a:t>
            </a:r>
            <a:endParaRPr lang="fi-FI" sz="1050" dirty="0">
              <a:solidFill>
                <a:schemeClr val="tx1"/>
              </a:solidFill>
            </a:endParaRPr>
          </a:p>
        </p:txBody>
      </p:sp>
    </p:spTree>
    <p:extLst>
      <p:ext uri="{BB962C8B-B14F-4D97-AF65-F5344CB8AC3E}">
        <p14:creationId xmlns:p14="http://schemas.microsoft.com/office/powerpoint/2010/main" val="3281832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9750" y="1581150"/>
            <a:ext cx="9609138" cy="719138"/>
          </a:xfrm>
        </p:spPr>
        <p:txBody>
          <a:bodyPr/>
          <a:lstStyle/>
          <a:p>
            <a:r>
              <a:rPr lang="fi-FI" altLang="fi-FI" sz="3200" dirty="0" smtClean="0"/>
              <a:t>Tunnistetut hyödyt, joista laskelman kustannushyöty koostuu</a:t>
            </a:r>
          </a:p>
        </p:txBody>
      </p:sp>
      <p:sp>
        <p:nvSpPr>
          <p:cNvPr id="18435" name="Content Placeholder 2"/>
          <p:cNvSpPr>
            <a:spLocks noGrp="1"/>
          </p:cNvSpPr>
          <p:nvPr>
            <p:ph idx="1"/>
          </p:nvPr>
        </p:nvSpPr>
        <p:spPr>
          <a:xfrm>
            <a:off x="539750" y="2463800"/>
            <a:ext cx="9609138" cy="2036763"/>
          </a:xfrm>
        </p:spPr>
        <p:txBody>
          <a:bodyPr/>
          <a:lstStyle/>
          <a:p>
            <a:pPr marL="0" indent="0"/>
            <a:endParaRPr lang="fi-FI" altLang="fi-FI" sz="1400" smtClean="0"/>
          </a:p>
        </p:txBody>
      </p:sp>
      <p:graphicFrame>
        <p:nvGraphicFramePr>
          <p:cNvPr id="5" name="Table 4"/>
          <p:cNvGraphicFramePr>
            <a:graphicFrameLocks noGrp="1"/>
          </p:cNvGraphicFramePr>
          <p:nvPr/>
        </p:nvGraphicFramePr>
        <p:xfrm>
          <a:off x="522288" y="2687638"/>
          <a:ext cx="9844087" cy="4064004"/>
        </p:xfrm>
        <a:graphic>
          <a:graphicData uri="http://schemas.openxmlformats.org/drawingml/2006/table">
            <a:tbl>
              <a:tblPr/>
              <a:tblGrid>
                <a:gridCol w="3141662"/>
                <a:gridCol w="3141663"/>
                <a:gridCol w="3560762"/>
              </a:tblGrid>
              <a:tr h="457200">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dirty="0" smtClean="0">
                          <a:ln>
                            <a:noFill/>
                          </a:ln>
                          <a:solidFill>
                            <a:srgbClr val="3D3613"/>
                          </a:solidFill>
                          <a:effectLst/>
                          <a:latin typeface="Arial" panose="020B0604020202020204" pitchFamily="34" charset="0"/>
                        </a:rPr>
                        <a:t>Sosiaalihuollon taloudelliset hyödyt</a:t>
                      </a:r>
                    </a:p>
                  </a:txBody>
                  <a:tcPr marL="91435" marR="91435" marT="45662" marB="456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3D3613"/>
                          </a:solidFill>
                          <a:effectLst/>
                          <a:latin typeface="Arial" panose="020B0604020202020204" pitchFamily="34" charset="0"/>
                        </a:rPr>
                        <a:t>Perusterveydenhuollon taloudelliset hyödyt</a:t>
                      </a:r>
                    </a:p>
                  </a:txBody>
                  <a:tcPr marL="91435" marR="91435" marT="45662" marB="456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3D3613"/>
                          </a:solidFill>
                          <a:effectLst/>
                          <a:latin typeface="Arial" panose="020B0604020202020204" pitchFamily="34" charset="0"/>
                        </a:rPr>
                        <a:t>Erikoissairaanhoidon taloudelliset hyödyt</a:t>
                      </a:r>
                    </a:p>
                  </a:txBody>
                  <a:tcPr marL="91435" marR="91435" marT="45662" marB="456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27038">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Ostopalveluiden hallinnollisen työn tehostuminen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Vastaanottokäyntien tehostuminen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Vuodeosastojen hoitotyön kirjaamisen tehostuminen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r>
              <a:tr h="388938">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Kirjaamistyön tehostuminen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Vuodeosastojen hoitopäivien väheneminen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Vuodeosastojen hoitopäivien väheneminen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r>
              <a:tr h="304800">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Manuaalisten kalentereiden poistuminen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Suun terveydenhuollon vastaanottokäyntien tehostuminen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Poliklinikkakäyntien väheneminen hoitajilla ja lääkäreillä</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r>
              <a:tr h="388938">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dirty="0" smtClean="0">
                          <a:ln>
                            <a:noFill/>
                          </a:ln>
                          <a:solidFill>
                            <a:srgbClr val="000000"/>
                          </a:solidFill>
                          <a:effectLst/>
                          <a:latin typeface="Arial" panose="020B0604020202020204" pitchFamily="34" charset="0"/>
                        </a:rPr>
                        <a:t>SAS-arviointiin menevän ajan lyhyeneminen (Helsinki)</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Hoitajan potilaspuheluihin käyttämän ajan väheneminen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Kuvantamistutkimusten väheneminen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r>
              <a:tr h="427038">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Päätösten käsittelyn nopeutuminen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Vuodeosastojen hoitotyön kirjaamisen tehostuminen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Poliklinikkakäyntien ja hoitopuheluiden tehostuminen (lääkäri)</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r>
              <a:tr h="427038">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Puheluiden määrän väheneminen ja tehostuminen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Laboratoriotutkimusten väheneminen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Laboratoriotutkimusten väheneminen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r>
              <a:tr h="427038">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Lastensuojeluilmoitusten käsittelyn tehostuminen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Kotihoidon tarpeettomien käyntien väheneminen asiakkaan sairaalassaolon vuoksi</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Päivystyspoliklinikan prosessin tehostuminen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r>
              <a:tr h="427038">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altLang="fi-FI" sz="1100" b="0" i="0" u="none" strike="noStrike" cap="none" normalizeH="0" baseline="0" smtClean="0">
                        <a:ln>
                          <a:noFill/>
                        </a:ln>
                        <a:solidFill>
                          <a:schemeClr val="tx1"/>
                        </a:solidFill>
                        <a:effectLst/>
                        <a:latin typeface="Arial" panose="020B0604020202020204" pitchFamily="34" charset="0"/>
                      </a:endParaRPr>
                    </a:p>
                  </a:txBody>
                  <a:tcPr marL="91431" marR="91431" marT="45674" marB="456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Kuvantamistutkimusten väheneminen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Poliklinikkakäyntien ja hoitopuheluiden tehostuminen (hoitaja)</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r>
              <a:tr h="388938">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altLang="fi-FI" sz="1100" b="0" i="0" u="none" strike="noStrike" cap="none" normalizeH="0" baseline="0" smtClean="0">
                        <a:ln>
                          <a:noFill/>
                        </a:ln>
                        <a:solidFill>
                          <a:schemeClr val="tx1"/>
                        </a:solidFill>
                        <a:effectLst/>
                        <a:latin typeface="Arial" panose="020B0604020202020204" pitchFamily="34" charset="0"/>
                      </a:endParaRPr>
                    </a:p>
                  </a:txBody>
                  <a:tcPr marL="91431" marR="91431" marT="45674" marB="456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Suun terveydenhuollon hoidontarpeen arviointipuheluiden tehostuminen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i-FI" altLang="fi-FI" sz="1000" b="0" i="0" u="none" strike="noStrike" cap="none" normalizeH="0" baseline="0" smtClean="0">
                          <a:ln>
                            <a:noFill/>
                          </a:ln>
                          <a:solidFill>
                            <a:srgbClr val="000000"/>
                          </a:solidFill>
                          <a:effectLst/>
                          <a:latin typeface="Arial" panose="020B0604020202020204" pitchFamily="34" charset="0"/>
                        </a:rPr>
                        <a:t>Vastaanotettujen lähetteiden käsittelyn tehostuminen</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DD"/>
                    </a:solidFill>
                  </a:tcPr>
                </a:tc>
              </a:tr>
            </a:tbl>
          </a:graphicData>
        </a:graphic>
      </p:graphicFrame>
    </p:spTree>
    <p:extLst>
      <p:ext uri="{BB962C8B-B14F-4D97-AF65-F5344CB8AC3E}">
        <p14:creationId xmlns:p14="http://schemas.microsoft.com/office/powerpoint/2010/main" val="2896062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66180" y="1188343"/>
            <a:ext cx="9609138" cy="1296144"/>
          </a:xfrm>
        </p:spPr>
        <p:txBody>
          <a:bodyPr/>
          <a:lstStyle/>
          <a:p>
            <a:r>
              <a:rPr lang="fi-FI" altLang="fi-FI" sz="3200" dirty="0" smtClean="0"/>
              <a:t>Apotin arvioidut taloudelliset hyödyt kymmenen vuoden aikana</a:t>
            </a:r>
            <a:endParaRPr lang="en-US" altLang="fi-FI" sz="3200" dirty="0" smtClean="0"/>
          </a:p>
        </p:txBody>
      </p:sp>
      <p:graphicFrame>
        <p:nvGraphicFramePr>
          <p:cNvPr id="5" name="Content Placeholder 3"/>
          <p:cNvGraphicFramePr>
            <a:graphicFrameLocks noGrp="1"/>
          </p:cNvGraphicFramePr>
          <p:nvPr/>
        </p:nvGraphicFramePr>
        <p:xfrm>
          <a:off x="90488" y="5170488"/>
          <a:ext cx="10512425" cy="1993901"/>
        </p:xfrm>
        <a:graphic>
          <a:graphicData uri="http://schemas.openxmlformats.org/drawingml/2006/table">
            <a:tbl>
              <a:tblPr/>
              <a:tblGrid>
                <a:gridCol w="647700"/>
                <a:gridCol w="454025"/>
                <a:gridCol w="454025"/>
                <a:gridCol w="452437"/>
                <a:gridCol w="454025"/>
                <a:gridCol w="454025"/>
                <a:gridCol w="454025"/>
                <a:gridCol w="452438"/>
                <a:gridCol w="454025"/>
                <a:gridCol w="454025"/>
                <a:gridCol w="454025"/>
                <a:gridCol w="452437"/>
                <a:gridCol w="454025"/>
                <a:gridCol w="454025"/>
                <a:gridCol w="454025"/>
                <a:gridCol w="452438"/>
                <a:gridCol w="454025"/>
                <a:gridCol w="454025"/>
                <a:gridCol w="454025"/>
                <a:gridCol w="452437"/>
                <a:gridCol w="454025"/>
                <a:gridCol w="792163"/>
              </a:tblGrid>
              <a:tr h="431800">
                <a:tc gridSpan="22">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1" i="0" u="none" strike="noStrike" cap="none" normalizeH="0" baseline="0" smtClean="0">
                          <a:ln>
                            <a:noFill/>
                          </a:ln>
                          <a:solidFill>
                            <a:schemeClr val="tx1"/>
                          </a:solidFill>
                          <a:effectLst/>
                          <a:latin typeface="Arial" panose="020B0604020202020204" pitchFamily="34" charset="0"/>
                        </a:rPr>
                        <a:t>Apotti-hankkeeseen liittyvä hyöty (milj. €)</a:t>
                      </a:r>
                    </a:p>
                  </a:txBody>
                  <a:tcPr marL="91425" marR="91425"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360363">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Vuosi</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c gridSpan="2">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2016</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c hMerge="1">
                  <a:txBody>
                    <a:bodyPr/>
                    <a:lstStyle/>
                    <a:p>
                      <a:endParaRPr lang="fi-FI"/>
                    </a:p>
                  </a:txBody>
                  <a:tcPr/>
                </a:tc>
                <a:tc gridSpan="2">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2017</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c hMerge="1">
                  <a:txBody>
                    <a:bodyPr/>
                    <a:lstStyle/>
                    <a:p>
                      <a:endParaRPr lang="fi-FI"/>
                    </a:p>
                  </a:txBody>
                  <a:tcPr/>
                </a:tc>
                <a:tc gridSpan="2">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2018</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c hMerge="1">
                  <a:txBody>
                    <a:bodyPr/>
                    <a:lstStyle/>
                    <a:p>
                      <a:endParaRPr lang="fi-FI"/>
                    </a:p>
                  </a:txBody>
                  <a:tcPr/>
                </a:tc>
                <a:tc gridSpan="2">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2019</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c hMerge="1">
                  <a:txBody>
                    <a:bodyPr/>
                    <a:lstStyle/>
                    <a:p>
                      <a:endParaRPr lang="fi-FI"/>
                    </a:p>
                  </a:txBody>
                  <a:tcPr/>
                </a:tc>
                <a:tc gridSpan="2">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2020</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c hMerge="1">
                  <a:txBody>
                    <a:bodyPr/>
                    <a:lstStyle/>
                    <a:p>
                      <a:endParaRPr lang="fi-FI"/>
                    </a:p>
                  </a:txBody>
                  <a:tcPr/>
                </a:tc>
                <a:tc gridSpan="2">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2021</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c hMerge="1">
                  <a:txBody>
                    <a:bodyPr/>
                    <a:lstStyle/>
                    <a:p>
                      <a:endParaRPr lang="fi-FI"/>
                    </a:p>
                  </a:txBody>
                  <a:tcPr/>
                </a:tc>
                <a:tc gridSpan="2">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2022</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c hMerge="1">
                  <a:txBody>
                    <a:bodyPr/>
                    <a:lstStyle/>
                    <a:p>
                      <a:endParaRPr lang="fi-FI"/>
                    </a:p>
                  </a:txBody>
                  <a:tcPr/>
                </a:tc>
                <a:tc gridSpan="2">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2023</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c hMerge="1">
                  <a:txBody>
                    <a:bodyPr/>
                    <a:lstStyle/>
                    <a:p>
                      <a:endParaRPr lang="fi-FI"/>
                    </a:p>
                  </a:txBody>
                  <a:tcPr/>
                </a:tc>
                <a:tc gridSpan="2">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2024</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c hMerge="1">
                  <a:txBody>
                    <a:bodyPr/>
                    <a:lstStyle/>
                    <a:p>
                      <a:endParaRPr lang="fi-FI"/>
                    </a:p>
                  </a:txBody>
                  <a:tcPr/>
                </a:tc>
                <a:tc gridSpan="2">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2025</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c hMerge="1">
                  <a:txBody>
                    <a:bodyPr/>
                    <a:lstStyle/>
                    <a:p>
                      <a:endParaRPr lang="fi-FI"/>
                    </a:p>
                  </a:txBody>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altLang="fi-FI" sz="1200" b="1" i="0" u="none" strike="noStrike" cap="none" normalizeH="0" baseline="0" smtClean="0">
                        <a:ln>
                          <a:noFill/>
                        </a:ln>
                        <a:solidFill>
                          <a:srgbClr val="000000"/>
                        </a:solidFill>
                        <a:effectLst/>
                        <a:latin typeface="Arial" panose="020B0604020202020204" pitchFamily="34" charset="0"/>
                      </a:endParaRPr>
                    </a:p>
                  </a:txBody>
                  <a:tcPr marL="35995" marR="35995" marT="35996" marB="359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r>
              <a:tr h="287338">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i-FI" altLang="fi-FI" sz="1100" b="1" i="0" u="none" strike="noStrike" cap="none" normalizeH="0" baseline="0" smtClean="0">
                        <a:ln>
                          <a:noFill/>
                        </a:ln>
                        <a:solidFill>
                          <a:schemeClr val="tx2"/>
                        </a:solidFill>
                        <a:effectLst/>
                        <a:latin typeface="Arial" panose="020B0604020202020204" pitchFamily="34" charset="0"/>
                      </a:endParaRP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H1</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H2</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H1</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H2</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H1</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H2</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H1</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H2</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H1</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H2</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H1</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H2</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H1</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H2</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H1</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H2</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H1</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chemeClr val="tx1"/>
                          </a:solidFill>
                          <a:effectLst/>
                          <a:latin typeface="Arial" panose="020B0604020202020204" pitchFamily="34" charset="0"/>
                        </a:rPr>
                        <a:t>H2</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rgbClr val="000000"/>
                          </a:solidFill>
                          <a:effectLst/>
                          <a:latin typeface="Arial" panose="020B0604020202020204" pitchFamily="34" charset="0"/>
                        </a:rPr>
                        <a:t>H1</a:t>
                      </a:r>
                    </a:p>
                  </a:txBody>
                  <a:tcPr marL="35995" marR="35995" marT="35996" marB="35996"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fi-FI" sz="1100" b="0" i="0" u="none" strike="noStrike" cap="none" normalizeH="0" baseline="0" smtClean="0">
                          <a:ln>
                            <a:noFill/>
                          </a:ln>
                          <a:solidFill>
                            <a:srgbClr val="000000"/>
                          </a:solidFill>
                          <a:effectLst/>
                          <a:latin typeface="Arial" panose="020B0604020202020204" pitchFamily="34" charset="0"/>
                        </a:rPr>
                        <a:t>H2</a:t>
                      </a:r>
                    </a:p>
                  </a:txBody>
                  <a:tcPr marL="35995" marR="35995" marT="35996" marB="35996"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FA9460"/>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Yhteensä</a:t>
                      </a:r>
                    </a:p>
                  </a:txBody>
                  <a:tcPr marL="35995" marR="35995" marT="35996" marB="359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r>
              <a:tr h="457200">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Toi-minta</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fi-FI" altLang="fi-FI" sz="1100" b="0" i="0" u="none" strike="noStrike" cap="none" normalizeH="0" baseline="0" smtClean="0">
                        <a:ln>
                          <a:noFill/>
                        </a:ln>
                        <a:solidFill>
                          <a:srgbClr val="000000"/>
                        </a:solidFill>
                        <a:effectLst/>
                        <a:latin typeface="Calibri" panose="020F050202020403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fi-FI" altLang="fi-FI" sz="1100" b="0" i="0" u="none" strike="noStrike" cap="none" normalizeH="0" baseline="0" smtClean="0">
                        <a:ln>
                          <a:noFill/>
                        </a:ln>
                        <a:solidFill>
                          <a:srgbClr val="000000"/>
                        </a:solidFill>
                        <a:effectLst/>
                        <a:latin typeface="Calibri" panose="020F050202020403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fi-FI" altLang="fi-FI" sz="1100" b="0" i="0" u="none" strike="noStrike" cap="none" normalizeH="0" baseline="0" smtClean="0">
                        <a:ln>
                          <a:noFill/>
                        </a:ln>
                        <a:solidFill>
                          <a:srgbClr val="000000"/>
                        </a:solidFill>
                        <a:effectLst/>
                        <a:latin typeface="Calibri" panose="020F050202020403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fi-FI" altLang="fi-FI" sz="1100" b="0" i="0" u="none" strike="noStrike" cap="none" normalizeH="0" baseline="0" smtClean="0">
                        <a:ln>
                          <a:noFill/>
                        </a:ln>
                        <a:solidFill>
                          <a:srgbClr val="000000"/>
                        </a:solidFill>
                        <a:effectLst/>
                        <a:latin typeface="Calibri" panose="020F050202020403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fi-FI" altLang="fi-FI" sz="1100" b="0" i="0" u="none" strike="noStrike" cap="none" normalizeH="0" baseline="0" smtClean="0">
                        <a:ln>
                          <a:noFill/>
                        </a:ln>
                        <a:solidFill>
                          <a:srgbClr val="000000"/>
                        </a:solidFill>
                        <a:effectLst/>
                        <a:latin typeface="Calibri" panose="020F050202020403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-2,5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2,5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3,9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15,1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31,1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44,8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49,3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49,7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49,7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49,7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49,7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49,7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49,7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49,7 </a:t>
                      </a:r>
                    </a:p>
                  </a:txBody>
                  <a:tcPr marL="0" marR="0" marT="0" marB="0" anchor="b"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49,7 </a:t>
                      </a:r>
                    </a:p>
                  </a:txBody>
                  <a:tcPr marL="0" marR="0" marT="0" marB="0" anchor="b"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1" i="0" u="none" strike="noStrike" cap="none" normalizeH="0" baseline="0" smtClean="0">
                          <a:ln>
                            <a:noFill/>
                          </a:ln>
                          <a:solidFill>
                            <a:schemeClr val="tx1"/>
                          </a:solidFill>
                          <a:effectLst/>
                          <a:latin typeface="Arial" panose="020B0604020202020204" pitchFamily="34" charset="0"/>
                        </a:rPr>
                        <a:t> 542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r>
              <a:tr h="457200">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200" b="1" i="0" u="none" strike="noStrike" cap="none" normalizeH="0" baseline="0" smtClean="0">
                          <a:ln>
                            <a:noFill/>
                          </a:ln>
                          <a:solidFill>
                            <a:srgbClr val="000000"/>
                          </a:solidFill>
                          <a:effectLst/>
                          <a:latin typeface="Arial" panose="020B0604020202020204" pitchFamily="34" charset="0"/>
                        </a:rPr>
                        <a:t>Pois-tuvat</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F53"/>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fi-FI" altLang="fi-FI" sz="1100" b="0" i="0" u="none" strike="noStrike" cap="none" normalizeH="0" baseline="0" smtClean="0">
                        <a:ln>
                          <a:noFill/>
                        </a:ln>
                        <a:solidFill>
                          <a:srgbClr val="000000"/>
                        </a:solidFill>
                        <a:effectLst/>
                        <a:latin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fi-FI" altLang="fi-FI" sz="1100" b="0" i="0" u="none" strike="noStrike" cap="none" normalizeH="0" baseline="0" smtClean="0">
                        <a:ln>
                          <a:noFill/>
                        </a:ln>
                        <a:solidFill>
                          <a:srgbClr val="000000"/>
                        </a:solidFill>
                        <a:effectLst/>
                        <a:latin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fi-FI" altLang="fi-FI" sz="1100" b="0" i="0" u="none" strike="noStrike" cap="none" normalizeH="0" baseline="0" smtClean="0">
                        <a:ln>
                          <a:noFill/>
                        </a:ln>
                        <a:solidFill>
                          <a:srgbClr val="000000"/>
                        </a:solidFill>
                        <a:effectLst/>
                        <a:latin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fi-FI" altLang="fi-FI" sz="1100" b="0" i="0" u="none" strike="noStrike" cap="none" normalizeH="0" baseline="0" smtClean="0">
                        <a:ln>
                          <a:noFill/>
                        </a:ln>
                        <a:solidFill>
                          <a:srgbClr val="FF0000"/>
                        </a:solidFill>
                        <a:effectLst/>
                        <a:latin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fi-FI" altLang="fi-FI" sz="1100" b="0" i="0" u="none" strike="noStrike" cap="none" normalizeH="0" baseline="0" smtClean="0">
                        <a:ln>
                          <a:noFill/>
                        </a:ln>
                        <a:solidFill>
                          <a:srgbClr val="FF0000"/>
                        </a:solidFill>
                        <a:effectLst/>
                        <a:latin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fi-FI" altLang="fi-FI" sz="1100" b="0" i="0" u="none" strike="noStrike" cap="none" normalizeH="0" baseline="0" smtClean="0">
                        <a:ln>
                          <a:noFill/>
                        </a:ln>
                        <a:solidFill>
                          <a:srgbClr val="000000"/>
                        </a:solidFill>
                        <a:effectLst/>
                        <a:latin typeface="Calibri" panose="020F0502020204030204" pitchFamily="34"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1,3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12,7</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17,8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19,0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19,0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19,0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19,0</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19,0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19,0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19,0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19,0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19,0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19,0 </a:t>
                      </a:r>
                    </a:p>
                  </a:txBody>
                  <a:tcPr marL="0" marR="0" marT="0" marB="0" anchor="b"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rgbClr val="000000"/>
                          </a:solidFill>
                          <a:effectLst/>
                          <a:latin typeface="Calibri" panose="020F0502020204030204" pitchFamily="34" charset="0"/>
                        </a:rPr>
                        <a:t>19,0 </a:t>
                      </a:r>
                    </a:p>
                  </a:txBody>
                  <a:tcPr marL="0" marR="0" marT="0" marB="0" anchor="b"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c>
                  <a:txBody>
                    <a:bodyPr/>
                    <a:lstStyle>
                      <a:lvl1pPr>
                        <a:spcBef>
                          <a:spcPct val="20000"/>
                        </a:spcBef>
                        <a:defRPr sz="22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i-FI" altLang="fi-FI" sz="1100" b="1" i="0" u="none" strike="noStrike" cap="none" normalizeH="0" baseline="0" smtClean="0">
                          <a:ln>
                            <a:noFill/>
                          </a:ln>
                          <a:solidFill>
                            <a:schemeClr val="tx1"/>
                          </a:solidFill>
                          <a:effectLst/>
                          <a:latin typeface="Arial" panose="020B0604020202020204" pitchFamily="34" charset="0"/>
                        </a:rPr>
                        <a:t>241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C"/>
                    </a:solidFill>
                  </a:tcPr>
                </a:tc>
              </a:tr>
            </a:tbl>
          </a:graphicData>
        </a:graphic>
      </p:graphicFrame>
      <p:sp>
        <p:nvSpPr>
          <p:cNvPr id="24689" name="TextBox 5"/>
          <p:cNvSpPr txBox="1">
            <a:spLocks noChangeArrowheads="1"/>
          </p:cNvSpPr>
          <p:nvPr/>
        </p:nvSpPr>
        <p:spPr bwMode="auto">
          <a:xfrm>
            <a:off x="522164" y="2628503"/>
            <a:ext cx="96091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fi-FI" altLang="fi-FI" sz="1600" dirty="0" smtClean="0">
                <a:solidFill>
                  <a:srgbClr val="000000"/>
                </a:solidFill>
                <a:cs typeface="+mn-cs"/>
              </a:rPr>
              <a:t>Arvioitu 10 vuoden hyöty, 783 milj.€, perustuu hyötyjen toteutumiseen käyttöönottoaikataulun mukaisesti puolivuosittain seuraavilla prosenttiosuuksilla: -5%, 25%, 75%, 100%,...</a:t>
            </a:r>
          </a:p>
          <a:p>
            <a:pPr>
              <a:buFontTx/>
              <a:buChar char="•"/>
            </a:pPr>
            <a:r>
              <a:rPr lang="fi-FI" altLang="fi-FI" sz="1600" dirty="0" smtClean="0">
                <a:solidFill>
                  <a:srgbClr val="000000"/>
                </a:solidFill>
                <a:cs typeface="+mn-cs"/>
              </a:rPr>
              <a:t>Pilotissa on arvioitu alun tuottavuuden laskun olevan suurempi, joten sen osalta on käytetty prosenttiosuuksia -25%, 25%, 50%, 100%...</a:t>
            </a:r>
          </a:p>
          <a:p>
            <a:pPr>
              <a:buFontTx/>
              <a:buChar char="•"/>
            </a:pPr>
            <a:r>
              <a:rPr lang="fi-FI" altLang="fi-FI" sz="1600" dirty="0" smtClean="0">
                <a:solidFill>
                  <a:srgbClr val="000000"/>
                </a:solidFill>
                <a:cs typeface="+mn-cs"/>
              </a:rPr>
              <a:t>Korvautuvien järjestelmien kohdalla on arvioitu milloin kyseinen kustannus poistuu.</a:t>
            </a:r>
          </a:p>
          <a:p>
            <a:pPr>
              <a:buFontTx/>
              <a:buChar char="•"/>
            </a:pPr>
            <a:r>
              <a:rPr lang="fi-FI" altLang="fi-FI" sz="1600" dirty="0" smtClean="0">
                <a:solidFill>
                  <a:srgbClr val="000000"/>
                </a:solidFill>
                <a:cs typeface="+mn-cs"/>
              </a:rPr>
              <a:t>Jotta hyödyt toteutuvat arvioidun mukaisesti, vaaditaan niiden toteutumisen seurantaa ja määrätietoista johtamista.</a:t>
            </a:r>
          </a:p>
          <a:p>
            <a:pPr>
              <a:buFontTx/>
              <a:buChar char="•"/>
            </a:pPr>
            <a:r>
              <a:rPr lang="fi-FI" altLang="fi-FI" sz="1600" dirty="0" smtClean="0">
                <a:solidFill>
                  <a:srgbClr val="000000"/>
                </a:solidFill>
                <a:cs typeface="+mn-cs"/>
              </a:rPr>
              <a:t>Hyödyt tulee saavuttaa mahdollisimman nopeasti. Esim. hyötyjen toteutumisen edellyttämä toiminnan muutos tulee toteuttaa samaan aikaan käyttöönoton kanssa. </a:t>
            </a:r>
          </a:p>
        </p:txBody>
      </p:sp>
    </p:spTree>
    <p:extLst>
      <p:ext uri="{BB962C8B-B14F-4D97-AF65-F5344CB8AC3E}">
        <p14:creationId xmlns:p14="http://schemas.microsoft.com/office/powerpoint/2010/main" val="1595916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9750" y="1581150"/>
            <a:ext cx="9609138" cy="719138"/>
          </a:xfrm>
        </p:spPr>
        <p:txBody>
          <a:bodyPr/>
          <a:lstStyle/>
          <a:p>
            <a:r>
              <a:rPr lang="fi-FI" altLang="fi-FI" dirty="0" smtClean="0"/>
              <a:t>Laskettu taloudellinen hyötypotentiaali on n.4 % </a:t>
            </a:r>
            <a:r>
              <a:rPr lang="fi-FI" altLang="fi-FI" dirty="0" err="1" smtClean="0"/>
              <a:t>sote</a:t>
            </a:r>
            <a:r>
              <a:rPr lang="fi-FI" altLang="fi-FI" dirty="0" smtClean="0"/>
              <a:t>-toiminnan kustannuksista</a:t>
            </a:r>
          </a:p>
        </p:txBody>
      </p:sp>
      <p:sp>
        <p:nvSpPr>
          <p:cNvPr id="22531" name="TextBox 20"/>
          <p:cNvSpPr txBox="1">
            <a:spLocks noChangeArrowheads="1"/>
          </p:cNvSpPr>
          <p:nvPr/>
        </p:nvSpPr>
        <p:spPr bwMode="auto">
          <a:xfrm>
            <a:off x="377825" y="5708650"/>
            <a:ext cx="10045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endParaRPr lang="fi-FI" altLang="fi-FI" sz="1600"/>
          </a:p>
          <a:p>
            <a:pPr>
              <a:buFont typeface="Arial" panose="020B0604020202020204" pitchFamily="34" charset="0"/>
              <a:buChar char="•"/>
            </a:pPr>
            <a:endParaRPr lang="fi-FI" altLang="fi-FI"/>
          </a:p>
        </p:txBody>
      </p:sp>
      <p:sp>
        <p:nvSpPr>
          <p:cNvPr id="22532" name="TextBox 27"/>
          <p:cNvSpPr txBox="1">
            <a:spLocks noChangeArrowheads="1"/>
          </p:cNvSpPr>
          <p:nvPr/>
        </p:nvSpPr>
        <p:spPr bwMode="auto">
          <a:xfrm>
            <a:off x="377825" y="2700338"/>
            <a:ext cx="73834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sz="1200" b="1"/>
              <a:t>Helsingin, Vantaan, Kirkkonummen ja Kauniaisten sote-kustannusten jakautuminen pl. lastenhoito</a:t>
            </a:r>
          </a:p>
        </p:txBody>
      </p:sp>
      <p:graphicFrame>
        <p:nvGraphicFramePr>
          <p:cNvPr id="22533" name="Chart 5"/>
          <p:cNvGraphicFramePr>
            <a:graphicFrameLocks/>
          </p:cNvGraphicFramePr>
          <p:nvPr/>
        </p:nvGraphicFramePr>
        <p:xfrm>
          <a:off x="327025" y="3081338"/>
          <a:ext cx="5789613" cy="2932112"/>
        </p:xfrm>
        <a:graphic>
          <a:graphicData uri="http://schemas.openxmlformats.org/presentationml/2006/ole">
            <mc:AlternateContent xmlns:mc="http://schemas.openxmlformats.org/markup-compatibility/2006">
              <mc:Choice xmlns:v="urn:schemas-microsoft-com:vml" Requires="v">
                <p:oleObj spid="_x0000_s1061" name="Chart" r:id="rId4" imgW="5797798" imgH="2938527" progId="Excel.Chart.8">
                  <p:embed/>
                </p:oleObj>
              </mc:Choice>
              <mc:Fallback>
                <p:oleObj name="Chart" r:id="rId4" imgW="5797798" imgH="2938527"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3081338"/>
                        <a:ext cx="5789613"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TextBox 20"/>
          <p:cNvSpPr txBox="1">
            <a:spLocks noChangeArrowheads="1"/>
          </p:cNvSpPr>
          <p:nvPr/>
        </p:nvSpPr>
        <p:spPr bwMode="auto">
          <a:xfrm>
            <a:off x="5994400" y="3189288"/>
            <a:ext cx="4321175"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fi-FI" altLang="fi-FI" sz="1600" dirty="0"/>
              <a:t>Hankkeessa mukana olevien kuntien </a:t>
            </a:r>
            <a:r>
              <a:rPr lang="fi-FI" altLang="fi-FI" sz="1600" dirty="0" err="1"/>
              <a:t>sote</a:t>
            </a:r>
            <a:r>
              <a:rPr lang="fi-FI" altLang="fi-FI" sz="1600" dirty="0"/>
              <a:t>- kustannukset olivat vuonna 2013 noin 3,11 miljardia euroa, ja ne ovat viimeisen kymmenen vuoden aikana kasvaneet n. 5% vuosivauhtia.</a:t>
            </a:r>
          </a:p>
          <a:p>
            <a:pPr>
              <a:buFont typeface="Arial" panose="020B0604020202020204" pitchFamily="34" charset="0"/>
              <a:buChar char="•"/>
            </a:pPr>
            <a:r>
              <a:rPr lang="fi-FI" altLang="fi-FI" sz="1600" dirty="0">
                <a:solidFill>
                  <a:srgbClr val="000000"/>
                </a:solidFill>
              </a:rPr>
              <a:t>Neljä suurinta kustannusluokkaa käsittävät 69 % </a:t>
            </a:r>
            <a:r>
              <a:rPr lang="fi-FI" altLang="fi-FI" sz="1600" dirty="0"/>
              <a:t>kokonaiskustannuksista. Merkittävin kustannuserä on erikoissairaanhoito.</a:t>
            </a:r>
          </a:p>
          <a:p>
            <a:pPr>
              <a:buFont typeface="Arial" panose="020B0604020202020204" pitchFamily="34" charset="0"/>
              <a:buChar char="•"/>
            </a:pPr>
            <a:r>
              <a:rPr lang="fi-FI" altLang="fi-FI" sz="1600" dirty="0"/>
              <a:t>Laskettu </a:t>
            </a:r>
            <a:r>
              <a:rPr lang="fi-FI" altLang="fi-FI" sz="1600" dirty="0" smtClean="0"/>
              <a:t>taloudellinen </a:t>
            </a:r>
            <a:r>
              <a:rPr lang="fi-FI" altLang="fi-FI" sz="1600" dirty="0"/>
              <a:t>hyötypotentiaali </a:t>
            </a:r>
            <a:r>
              <a:rPr lang="fi-FI" altLang="fi-FI" sz="1600" dirty="0" smtClean="0"/>
              <a:t>(136 milj. € vuodessa) suhteessa </a:t>
            </a:r>
            <a:r>
              <a:rPr lang="fi-FI" altLang="fi-FI" sz="1600" dirty="0"/>
              <a:t>koko hankintarenkaan </a:t>
            </a:r>
            <a:r>
              <a:rPr lang="fi-FI" altLang="fi-FI" sz="1600" dirty="0" err="1"/>
              <a:t>sote</a:t>
            </a:r>
            <a:r>
              <a:rPr lang="fi-FI" altLang="fi-FI" sz="1600" dirty="0"/>
              <a:t>-toiminnan kustannuksiin on noin </a:t>
            </a:r>
            <a:r>
              <a:rPr lang="fi-FI" altLang="fi-FI" sz="1600" dirty="0" smtClean="0"/>
              <a:t>4 </a:t>
            </a:r>
            <a:r>
              <a:rPr lang="fi-FI" altLang="fi-FI" sz="1600" dirty="0"/>
              <a:t>% </a:t>
            </a:r>
            <a:r>
              <a:rPr lang="fi-FI" altLang="fi-FI" sz="1600" dirty="0" err="1"/>
              <a:t>sote</a:t>
            </a:r>
            <a:r>
              <a:rPr lang="fi-FI" altLang="fi-FI" sz="1600" dirty="0"/>
              <a:t>-toiminnan kustannuksista. </a:t>
            </a:r>
          </a:p>
          <a:p>
            <a:pPr>
              <a:buFont typeface="Arial" panose="020B0604020202020204" pitchFamily="34" charset="0"/>
              <a:buChar char="•"/>
            </a:pPr>
            <a:endParaRPr lang="fi-FI" altLang="fi-FI" dirty="0"/>
          </a:p>
        </p:txBody>
      </p:sp>
      <p:sp>
        <p:nvSpPr>
          <p:cNvPr id="22535" name="TextBox 23"/>
          <p:cNvSpPr txBox="1">
            <a:spLocks noChangeArrowheads="1"/>
          </p:cNvSpPr>
          <p:nvPr/>
        </p:nvSpPr>
        <p:spPr bwMode="auto">
          <a:xfrm>
            <a:off x="803275" y="6002338"/>
            <a:ext cx="439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sz="900"/>
              <a:t>Kustannusten lähde: Tilastokeskus http://pxweb2.stat.fi/Database/Kuntien_talous_ja_toiminta/databasetree_fi.asp</a:t>
            </a:r>
            <a:endParaRPr lang="fi-FI" altLang="fi-FI" sz="1400"/>
          </a:p>
        </p:txBody>
      </p:sp>
    </p:spTree>
    <p:extLst>
      <p:ext uri="{BB962C8B-B14F-4D97-AF65-F5344CB8AC3E}">
        <p14:creationId xmlns:p14="http://schemas.microsoft.com/office/powerpoint/2010/main" val="4203715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ällön paikkamerkki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757" y="3057525"/>
            <a:ext cx="7225123" cy="4318000"/>
          </a:xfrm>
          <a:prstGeom prst="rect">
            <a:avLst/>
          </a:prstGeom>
        </p:spPr>
      </p:pic>
      <p:sp>
        <p:nvSpPr>
          <p:cNvPr id="7" name="Otsikko 6"/>
          <p:cNvSpPr>
            <a:spLocks noGrp="1"/>
          </p:cNvSpPr>
          <p:nvPr>
            <p:ph type="title"/>
          </p:nvPr>
        </p:nvSpPr>
        <p:spPr>
          <a:xfrm>
            <a:off x="539750" y="1692399"/>
            <a:ext cx="9609138" cy="719138"/>
          </a:xfrm>
        </p:spPr>
        <p:txBody>
          <a:bodyPr/>
          <a:lstStyle/>
          <a:p>
            <a:r>
              <a:rPr lang="fi-FI" dirty="0" smtClean="0"/>
              <a:t>Hyötyanalyysi + Kustannusennuste = Kustannushyötylaskelma</a:t>
            </a:r>
            <a:br>
              <a:rPr lang="fi-FI" dirty="0" smtClean="0"/>
            </a:br>
            <a:r>
              <a:rPr lang="fi-FI" sz="2400" dirty="0" smtClean="0"/>
              <a:t>10 v jakso 2016-2025</a:t>
            </a:r>
            <a:endParaRPr lang="fi-FI" sz="2400" dirty="0"/>
          </a:p>
        </p:txBody>
      </p:sp>
      <p:sp>
        <p:nvSpPr>
          <p:cNvPr id="14" name="Kuvaselitesuorakulmio 13"/>
          <p:cNvSpPr/>
          <p:nvPr/>
        </p:nvSpPr>
        <p:spPr bwMode="auto">
          <a:xfrm>
            <a:off x="7866980" y="4752739"/>
            <a:ext cx="1584176" cy="648072"/>
          </a:xfrm>
          <a:prstGeom prst="wedgeRectCallout">
            <a:avLst>
              <a:gd name="adj1" fmla="val -92179"/>
              <a:gd name="adj2" fmla="val 57515"/>
            </a:avLst>
          </a:prstGeom>
          <a:solidFill>
            <a:schemeClr val="bg1"/>
          </a:solidFill>
          <a:ln w="9525" cap="flat" cmpd="sng" algn="ctr">
            <a:solidFill>
              <a:schemeClr val="tx2"/>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R="0" algn="l" defTabSz="1042988" rtl="0" eaLnBrk="1" fontAlgn="base" latinLnBrk="0" hangingPunct="1">
              <a:lnSpc>
                <a:spcPct val="100000"/>
              </a:lnSpc>
              <a:spcBef>
                <a:spcPct val="20000"/>
              </a:spcBef>
              <a:spcAft>
                <a:spcPct val="0"/>
              </a:spcAft>
              <a:buClrTx/>
              <a:buSzTx/>
              <a:buNone/>
              <a:tabLst/>
            </a:pPr>
            <a:r>
              <a:rPr kumimoji="0" lang="fi-FI" sz="1000" b="0" i="0" u="none" strike="noStrike" cap="none" normalizeH="0" baseline="0" dirty="0" smtClean="0">
                <a:ln>
                  <a:noFill/>
                </a:ln>
                <a:solidFill>
                  <a:schemeClr val="tx1"/>
                </a:solidFill>
                <a:effectLst/>
                <a:latin typeface="Arial" charset="0"/>
              </a:rPr>
              <a:t>Hyödyt ylittävät kustannukset vuonna 2023. Takaisinmaksuaika</a:t>
            </a:r>
            <a:r>
              <a:rPr kumimoji="0" lang="fi-FI" sz="1000" b="0" i="0" u="none" strike="noStrike" cap="none" normalizeH="0" dirty="0" smtClean="0">
                <a:ln>
                  <a:noFill/>
                </a:ln>
                <a:solidFill>
                  <a:schemeClr val="tx1"/>
                </a:solidFill>
                <a:effectLst/>
                <a:latin typeface="Arial" charset="0"/>
              </a:rPr>
              <a:t> 7 vuotta</a:t>
            </a:r>
            <a:endParaRPr kumimoji="0" lang="fi-FI" sz="1000" b="0" i="0" u="none" strike="noStrike" cap="none" normalizeH="0" baseline="0" dirty="0" smtClean="0">
              <a:ln>
                <a:noFill/>
              </a:ln>
              <a:solidFill>
                <a:schemeClr val="tx1"/>
              </a:solidFill>
              <a:effectLst/>
              <a:latin typeface="Arial" charset="0"/>
            </a:endParaRPr>
          </a:p>
        </p:txBody>
      </p:sp>
      <p:cxnSp>
        <p:nvCxnSpPr>
          <p:cNvPr id="12" name="Suora yhdysviiva 11"/>
          <p:cNvCxnSpPr/>
          <p:nvPr/>
        </p:nvCxnSpPr>
        <p:spPr bwMode="auto">
          <a:xfrm flipV="1">
            <a:off x="7146900" y="4140671"/>
            <a:ext cx="0" cy="1872208"/>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51146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55"/>
          <p:cNvSpPr>
            <a:spLocks noChangeArrowheads="1"/>
          </p:cNvSpPr>
          <p:nvPr/>
        </p:nvSpPr>
        <p:spPr bwMode="auto">
          <a:xfrm>
            <a:off x="0" y="252413"/>
            <a:ext cx="3690938" cy="1441450"/>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defTabSz="1041400" eaLnBrk="0" hangingPunct="0">
              <a:defRPr>
                <a:solidFill>
                  <a:schemeClr val="tx1"/>
                </a:solidFill>
                <a:latin typeface="Arial" panose="020B0604020202020204" pitchFamily="34" charset="0"/>
              </a:defRPr>
            </a:lvl1pPr>
            <a:lvl2pPr marL="742950" indent="-285750" defTabSz="1041400" eaLnBrk="0" hangingPunct="0">
              <a:defRPr>
                <a:solidFill>
                  <a:schemeClr val="tx1"/>
                </a:solidFill>
                <a:latin typeface="Arial" panose="020B0604020202020204" pitchFamily="34" charset="0"/>
              </a:defRPr>
            </a:lvl2pPr>
            <a:lvl3pPr marL="1143000" indent="-228600" defTabSz="1041400" eaLnBrk="0" hangingPunct="0">
              <a:defRPr>
                <a:solidFill>
                  <a:schemeClr val="tx1"/>
                </a:solidFill>
                <a:latin typeface="Arial" panose="020B0604020202020204" pitchFamily="34" charset="0"/>
              </a:defRPr>
            </a:lvl3pPr>
            <a:lvl4pPr marL="1600200" indent="-228600" defTabSz="1041400" eaLnBrk="0" hangingPunct="0">
              <a:defRPr>
                <a:solidFill>
                  <a:schemeClr val="tx1"/>
                </a:solidFill>
                <a:latin typeface="Arial" panose="020B0604020202020204" pitchFamily="34" charset="0"/>
              </a:defRPr>
            </a:lvl4pPr>
            <a:lvl5pPr marL="2057400" indent="-228600" defTabSz="1041400" eaLnBrk="0" hangingPunct="0">
              <a:defRPr>
                <a:solidFill>
                  <a:schemeClr val="tx1"/>
                </a:solidFill>
                <a:latin typeface="Arial" panose="020B0604020202020204" pitchFamily="34" charset="0"/>
              </a:defRPr>
            </a:lvl5pPr>
            <a:lvl6pPr marL="2514600" indent="-228600" defTabSz="10414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defTabSz="10414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defTabSz="10414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defTabSz="10414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endParaRPr lang="fi-FI" altLang="fi-FI"/>
          </a:p>
        </p:txBody>
      </p:sp>
      <p:sp>
        <p:nvSpPr>
          <p:cNvPr id="61443" name="Shape 56"/>
          <p:cNvSpPr>
            <a:spLocks noChangeArrowheads="1"/>
          </p:cNvSpPr>
          <p:nvPr/>
        </p:nvSpPr>
        <p:spPr bwMode="auto">
          <a:xfrm>
            <a:off x="1811338" y="376744"/>
            <a:ext cx="68341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700"/>
              </a:spcBef>
            </a:pPr>
            <a:r>
              <a:rPr lang="fi-FI" altLang="fi-FI" sz="4000" b="1" dirty="0" smtClean="0"/>
              <a:t>Esimerkki: Lääkitys </a:t>
            </a:r>
            <a:r>
              <a:rPr lang="fi-FI" altLang="fi-FI" sz="4000" b="1" dirty="0"/>
              <a:t>2015</a:t>
            </a:r>
          </a:p>
        </p:txBody>
      </p:sp>
      <p:sp>
        <p:nvSpPr>
          <p:cNvPr id="61444" name="Shape 57"/>
          <p:cNvSpPr>
            <a:spLocks noChangeArrowheads="1"/>
          </p:cNvSpPr>
          <p:nvPr/>
        </p:nvSpPr>
        <p:spPr bwMode="auto">
          <a:xfrm>
            <a:off x="2314575" y="2624138"/>
            <a:ext cx="928688" cy="554037"/>
          </a:xfrm>
          <a:prstGeom prst="rect">
            <a:avLst/>
          </a:prstGeom>
          <a:solidFill>
            <a:srgbClr val="FF66FF"/>
          </a:solidFill>
          <a:ln w="28575">
            <a:solidFill>
              <a:srgbClr val="000000"/>
            </a:solidFill>
            <a:round/>
            <a:headEnd/>
            <a:tailEnd/>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Pegasos</a:t>
            </a:r>
          </a:p>
        </p:txBody>
      </p:sp>
      <p:sp>
        <p:nvSpPr>
          <p:cNvPr id="58" name="Shape 58"/>
          <p:cNvSpPr/>
          <p:nvPr/>
        </p:nvSpPr>
        <p:spPr>
          <a:xfrm>
            <a:off x="0" y="3062288"/>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59" name="Shape 59"/>
          <p:cNvSpPr/>
          <p:nvPr/>
        </p:nvSpPr>
        <p:spPr>
          <a:xfrm>
            <a:off x="0" y="4216400"/>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60" name="Shape 60"/>
          <p:cNvSpPr/>
          <p:nvPr/>
        </p:nvSpPr>
        <p:spPr>
          <a:xfrm>
            <a:off x="0" y="4864100"/>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61" name="Shape 61"/>
          <p:cNvSpPr/>
          <p:nvPr/>
        </p:nvSpPr>
        <p:spPr>
          <a:xfrm>
            <a:off x="0" y="6159500"/>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62" name="Shape 62"/>
          <p:cNvSpPr/>
          <p:nvPr/>
        </p:nvSpPr>
        <p:spPr>
          <a:xfrm>
            <a:off x="0" y="6810375"/>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61450" name="Shape 63"/>
          <p:cNvSpPr>
            <a:spLocks noChangeArrowheads="1"/>
          </p:cNvSpPr>
          <p:nvPr/>
        </p:nvSpPr>
        <p:spPr bwMode="auto">
          <a:xfrm>
            <a:off x="0" y="2630488"/>
            <a:ext cx="168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Terveyskeskus</a:t>
            </a:r>
          </a:p>
        </p:txBody>
      </p:sp>
      <p:sp>
        <p:nvSpPr>
          <p:cNvPr id="61451" name="Shape 64"/>
          <p:cNvSpPr>
            <a:spLocks noChangeArrowheads="1"/>
          </p:cNvSpPr>
          <p:nvPr/>
        </p:nvSpPr>
        <p:spPr bwMode="auto">
          <a:xfrm>
            <a:off x="0" y="3206750"/>
            <a:ext cx="213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HUS PäivystysPKL</a:t>
            </a:r>
          </a:p>
        </p:txBody>
      </p:sp>
      <p:sp>
        <p:nvSpPr>
          <p:cNvPr id="61452" name="Shape 65"/>
          <p:cNvSpPr>
            <a:spLocks noChangeArrowheads="1"/>
          </p:cNvSpPr>
          <p:nvPr/>
        </p:nvSpPr>
        <p:spPr bwMode="auto">
          <a:xfrm>
            <a:off x="0" y="3709988"/>
            <a:ext cx="966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HusLab</a:t>
            </a:r>
          </a:p>
        </p:txBody>
      </p:sp>
      <p:sp>
        <p:nvSpPr>
          <p:cNvPr id="61453" name="Shape 66"/>
          <p:cNvSpPr>
            <a:spLocks noChangeArrowheads="1"/>
          </p:cNvSpPr>
          <p:nvPr/>
        </p:nvSpPr>
        <p:spPr bwMode="auto">
          <a:xfrm>
            <a:off x="0" y="4433888"/>
            <a:ext cx="1595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HUS Röntgen</a:t>
            </a:r>
          </a:p>
        </p:txBody>
      </p:sp>
      <p:sp>
        <p:nvSpPr>
          <p:cNvPr id="67" name="Shape 67"/>
          <p:cNvSpPr/>
          <p:nvPr/>
        </p:nvSpPr>
        <p:spPr>
          <a:xfrm>
            <a:off x="0" y="2557463"/>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68" name="Shape 68"/>
          <p:cNvSpPr/>
          <p:nvPr/>
        </p:nvSpPr>
        <p:spPr>
          <a:xfrm>
            <a:off x="0" y="5511800"/>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61456" name="Shape 69"/>
          <p:cNvSpPr>
            <a:spLocks noChangeArrowheads="1"/>
          </p:cNvSpPr>
          <p:nvPr/>
        </p:nvSpPr>
        <p:spPr bwMode="auto">
          <a:xfrm>
            <a:off x="0" y="5080000"/>
            <a:ext cx="1185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Anestesia</a:t>
            </a:r>
          </a:p>
        </p:txBody>
      </p:sp>
      <p:sp>
        <p:nvSpPr>
          <p:cNvPr id="61457" name="Shape 70"/>
          <p:cNvSpPr>
            <a:spLocks noChangeArrowheads="1"/>
          </p:cNvSpPr>
          <p:nvPr/>
        </p:nvSpPr>
        <p:spPr bwMode="auto">
          <a:xfrm>
            <a:off x="0" y="57277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Leikkaussali</a:t>
            </a:r>
          </a:p>
        </p:txBody>
      </p:sp>
      <p:sp>
        <p:nvSpPr>
          <p:cNvPr id="61458" name="Shape 71"/>
          <p:cNvSpPr>
            <a:spLocks noChangeArrowheads="1"/>
          </p:cNvSpPr>
          <p:nvPr/>
        </p:nvSpPr>
        <p:spPr bwMode="auto">
          <a:xfrm>
            <a:off x="0" y="6305550"/>
            <a:ext cx="1173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Tehohoito</a:t>
            </a:r>
          </a:p>
        </p:txBody>
      </p:sp>
      <p:sp>
        <p:nvSpPr>
          <p:cNvPr id="61459" name="Shape 72"/>
          <p:cNvSpPr>
            <a:spLocks noChangeArrowheads="1"/>
          </p:cNvSpPr>
          <p:nvPr/>
        </p:nvSpPr>
        <p:spPr bwMode="auto">
          <a:xfrm>
            <a:off x="0" y="6953250"/>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Vuodeosasto</a:t>
            </a:r>
          </a:p>
        </p:txBody>
      </p:sp>
      <p:sp>
        <p:nvSpPr>
          <p:cNvPr id="73" name="Shape 73"/>
          <p:cNvSpPr/>
          <p:nvPr/>
        </p:nvSpPr>
        <p:spPr>
          <a:xfrm>
            <a:off x="0" y="7385050"/>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61461" name="Shape 74"/>
          <p:cNvSpPr>
            <a:spLocks noChangeArrowheads="1"/>
          </p:cNvSpPr>
          <p:nvPr/>
        </p:nvSpPr>
        <p:spPr bwMode="auto">
          <a:xfrm>
            <a:off x="3306763" y="3165475"/>
            <a:ext cx="838200" cy="276225"/>
          </a:xfrm>
          <a:prstGeom prst="rect">
            <a:avLst/>
          </a:prstGeom>
          <a:solidFill>
            <a:srgbClr val="FFFF00"/>
          </a:solidFill>
          <a:ln w="28575">
            <a:solidFill>
              <a:srgbClr val="000000"/>
            </a:solidFill>
            <a:round/>
            <a:headEnd/>
            <a:tailEnd/>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Uranus</a:t>
            </a:r>
          </a:p>
        </p:txBody>
      </p:sp>
      <p:sp>
        <p:nvSpPr>
          <p:cNvPr id="61462" name="Shape 75"/>
          <p:cNvSpPr>
            <a:spLocks noChangeArrowheads="1"/>
          </p:cNvSpPr>
          <p:nvPr/>
        </p:nvSpPr>
        <p:spPr bwMode="auto">
          <a:xfrm>
            <a:off x="3776663" y="3743325"/>
            <a:ext cx="930275" cy="277813"/>
          </a:xfrm>
          <a:prstGeom prst="rect">
            <a:avLst/>
          </a:prstGeom>
          <a:solidFill>
            <a:srgbClr val="FFC2A3"/>
          </a:solidFill>
          <a:ln w="28575">
            <a:solidFill>
              <a:srgbClr val="000000"/>
            </a:solidFill>
            <a:round/>
            <a:headEnd/>
            <a:tailEnd/>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WebLab</a:t>
            </a:r>
          </a:p>
        </p:txBody>
      </p:sp>
      <p:sp>
        <p:nvSpPr>
          <p:cNvPr id="61463" name="Shape 76"/>
          <p:cNvSpPr>
            <a:spLocks noChangeArrowheads="1"/>
          </p:cNvSpPr>
          <p:nvPr/>
        </p:nvSpPr>
        <p:spPr bwMode="auto">
          <a:xfrm>
            <a:off x="3498850" y="4359275"/>
            <a:ext cx="631825" cy="276225"/>
          </a:xfrm>
          <a:prstGeom prst="rect">
            <a:avLst/>
          </a:prstGeom>
          <a:solidFill>
            <a:srgbClr val="EAEAEA"/>
          </a:solidFill>
          <a:ln w="28575">
            <a:solidFill>
              <a:srgbClr val="000000"/>
            </a:solidFill>
            <a:round/>
            <a:headEnd/>
            <a:tailEnd/>
          </a:ln>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Radu</a:t>
            </a:r>
          </a:p>
        </p:txBody>
      </p:sp>
      <p:sp>
        <p:nvSpPr>
          <p:cNvPr id="61464" name="Shape 77"/>
          <p:cNvSpPr>
            <a:spLocks noChangeArrowheads="1"/>
          </p:cNvSpPr>
          <p:nvPr/>
        </p:nvSpPr>
        <p:spPr bwMode="auto">
          <a:xfrm>
            <a:off x="4505325" y="4359275"/>
            <a:ext cx="1130300" cy="276225"/>
          </a:xfrm>
          <a:prstGeom prst="rect">
            <a:avLst/>
          </a:prstGeom>
          <a:solidFill>
            <a:srgbClr val="C0C0C0"/>
          </a:solidFill>
          <a:ln w="28575">
            <a:solidFill>
              <a:srgbClr val="000000"/>
            </a:solidFill>
            <a:round/>
            <a:headEnd/>
            <a:tailEnd/>
          </a:ln>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Agfa Pacs</a:t>
            </a:r>
          </a:p>
        </p:txBody>
      </p:sp>
      <p:sp>
        <p:nvSpPr>
          <p:cNvPr id="61465" name="Shape 78"/>
          <p:cNvSpPr>
            <a:spLocks noChangeArrowheads="1"/>
          </p:cNvSpPr>
          <p:nvPr/>
        </p:nvSpPr>
        <p:spPr bwMode="auto">
          <a:xfrm>
            <a:off x="5842000" y="5008563"/>
            <a:ext cx="800100" cy="277812"/>
          </a:xfrm>
          <a:prstGeom prst="rect">
            <a:avLst/>
          </a:prstGeom>
          <a:solidFill>
            <a:srgbClr val="92D050"/>
          </a:solidFill>
          <a:ln w="28575">
            <a:solidFill>
              <a:srgbClr val="000000"/>
            </a:solidFill>
            <a:round/>
            <a:headEnd/>
            <a:tailEnd/>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GE CA</a:t>
            </a:r>
          </a:p>
        </p:txBody>
      </p:sp>
      <p:sp>
        <p:nvSpPr>
          <p:cNvPr id="61466" name="Shape 79"/>
          <p:cNvSpPr>
            <a:spLocks noChangeArrowheads="1"/>
          </p:cNvSpPr>
          <p:nvPr/>
        </p:nvSpPr>
        <p:spPr bwMode="auto">
          <a:xfrm>
            <a:off x="6196013" y="5656263"/>
            <a:ext cx="1190625" cy="350837"/>
          </a:xfrm>
          <a:prstGeom prst="rect">
            <a:avLst/>
          </a:prstGeom>
          <a:solidFill>
            <a:srgbClr val="00FF99"/>
          </a:solidFill>
          <a:ln w="28575">
            <a:solidFill>
              <a:srgbClr val="000000"/>
            </a:solidFill>
            <a:round/>
            <a:headEnd/>
            <a:tailEnd/>
          </a:ln>
        </p:spPr>
        <p:txBody>
          <a:bodyPr wrap="non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GE Opera</a:t>
            </a:r>
          </a:p>
        </p:txBody>
      </p:sp>
      <p:sp>
        <p:nvSpPr>
          <p:cNvPr id="61467" name="Shape 80"/>
          <p:cNvSpPr>
            <a:spLocks noChangeArrowheads="1"/>
          </p:cNvSpPr>
          <p:nvPr/>
        </p:nvSpPr>
        <p:spPr bwMode="auto">
          <a:xfrm>
            <a:off x="7202488" y="6305550"/>
            <a:ext cx="1371600" cy="349250"/>
          </a:xfrm>
          <a:prstGeom prst="rect">
            <a:avLst/>
          </a:prstGeom>
          <a:solidFill>
            <a:srgbClr val="00FFFF"/>
          </a:solidFill>
          <a:ln w="28575">
            <a:solidFill>
              <a:srgbClr val="000000"/>
            </a:solidFill>
            <a:round/>
            <a:headEnd/>
            <a:tailEnd/>
          </a:ln>
        </p:spPr>
        <p:txBody>
          <a:bodyPr wrap="non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GE Clinisoft</a:t>
            </a:r>
          </a:p>
        </p:txBody>
      </p:sp>
      <p:sp>
        <p:nvSpPr>
          <p:cNvPr id="61468" name="Shape 81"/>
          <p:cNvSpPr>
            <a:spLocks noChangeArrowheads="1"/>
          </p:cNvSpPr>
          <p:nvPr/>
        </p:nvSpPr>
        <p:spPr bwMode="auto">
          <a:xfrm>
            <a:off x="8645525" y="6881813"/>
            <a:ext cx="896938" cy="349250"/>
          </a:xfrm>
          <a:prstGeom prst="rect">
            <a:avLst/>
          </a:prstGeom>
          <a:solidFill>
            <a:srgbClr val="FFFF00"/>
          </a:solidFill>
          <a:ln w="28575">
            <a:solidFill>
              <a:srgbClr val="000000"/>
            </a:solidFill>
            <a:round/>
            <a:headEnd/>
            <a:tailEnd/>
          </a:ln>
        </p:spPr>
        <p:txBody>
          <a:bodyPr wrap="non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Uranus</a:t>
            </a:r>
          </a:p>
        </p:txBody>
      </p:sp>
      <p:sp>
        <p:nvSpPr>
          <p:cNvPr id="61469" name="Shape 82"/>
          <p:cNvSpPr>
            <a:spLocks noChangeArrowheads="1"/>
          </p:cNvSpPr>
          <p:nvPr/>
        </p:nvSpPr>
        <p:spPr bwMode="auto">
          <a:xfrm>
            <a:off x="9510713" y="2630488"/>
            <a:ext cx="974725" cy="627062"/>
          </a:xfrm>
          <a:prstGeom prst="rect">
            <a:avLst/>
          </a:prstGeom>
          <a:solidFill>
            <a:srgbClr val="FF66FF"/>
          </a:solidFill>
          <a:ln w="28575">
            <a:solidFill>
              <a:srgbClr val="000000"/>
            </a:solidFill>
            <a:round/>
            <a:headEnd/>
            <a:tailEnd/>
          </a:ln>
        </p:spPr>
        <p:txBody>
          <a:bodyPr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Pegasos</a:t>
            </a:r>
          </a:p>
        </p:txBody>
      </p:sp>
      <p:sp>
        <p:nvSpPr>
          <p:cNvPr id="61470" name="Shape 83"/>
          <p:cNvSpPr>
            <a:spLocks noChangeArrowheads="1"/>
          </p:cNvSpPr>
          <p:nvPr/>
        </p:nvSpPr>
        <p:spPr bwMode="auto">
          <a:xfrm>
            <a:off x="5778500" y="3155950"/>
            <a:ext cx="788988" cy="554038"/>
          </a:xfrm>
          <a:prstGeom prst="rect">
            <a:avLst/>
          </a:prstGeom>
          <a:solidFill>
            <a:srgbClr val="FFFF00"/>
          </a:solidFill>
          <a:ln w="28575">
            <a:solidFill>
              <a:srgbClr val="000000"/>
            </a:solidFill>
            <a:round/>
            <a:headEnd/>
            <a:tailEnd/>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Uranus</a:t>
            </a:r>
          </a:p>
        </p:txBody>
      </p:sp>
      <p:cxnSp>
        <p:nvCxnSpPr>
          <p:cNvPr id="61471" name="Connector 84"/>
          <p:cNvCxnSpPr>
            <a:cxnSpLocks noChangeShapeType="1"/>
            <a:stCxn id="61461" idx="1"/>
            <a:endCxn id="61462" idx="1"/>
          </p:cNvCxnSpPr>
          <p:nvPr/>
        </p:nvCxnSpPr>
        <p:spPr bwMode="auto">
          <a:xfrm rot="10800000" flipH="1" flipV="1">
            <a:off x="3306763" y="3303588"/>
            <a:ext cx="469900" cy="579437"/>
          </a:xfrm>
          <a:prstGeom prst="bentConnector3">
            <a:avLst>
              <a:gd name="adj1" fmla="val -48593"/>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472" name="Connector 86"/>
          <p:cNvCxnSpPr>
            <a:cxnSpLocks noChangeShapeType="1"/>
            <a:stCxn id="61463" idx="3"/>
            <a:endCxn id="61464" idx="1"/>
          </p:cNvCxnSpPr>
          <p:nvPr/>
        </p:nvCxnSpPr>
        <p:spPr bwMode="auto">
          <a:xfrm>
            <a:off x="4130675" y="4497388"/>
            <a:ext cx="374650"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7" name="Shape 87"/>
          <p:cNvSpPr/>
          <p:nvPr/>
        </p:nvSpPr>
        <p:spPr>
          <a:xfrm>
            <a:off x="0" y="3638550"/>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cxnSp>
        <p:nvCxnSpPr>
          <p:cNvPr id="61474" name="Connector 91"/>
          <p:cNvCxnSpPr>
            <a:cxnSpLocks noChangeShapeType="1"/>
            <a:stCxn id="61466" idx="2"/>
            <a:endCxn id="61467" idx="1"/>
          </p:cNvCxnSpPr>
          <p:nvPr/>
        </p:nvCxnSpPr>
        <p:spPr bwMode="auto">
          <a:xfrm rot="16200000" flipH="1">
            <a:off x="6760369" y="6038056"/>
            <a:ext cx="473075" cy="411163"/>
          </a:xfrm>
          <a:prstGeom prst="bentConnector2">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475" name="Connector 92"/>
          <p:cNvCxnSpPr>
            <a:cxnSpLocks noChangeShapeType="1"/>
            <a:stCxn id="61467" idx="2"/>
            <a:endCxn id="61468" idx="1"/>
          </p:cNvCxnSpPr>
          <p:nvPr/>
        </p:nvCxnSpPr>
        <p:spPr bwMode="auto">
          <a:xfrm rot="16200000" flipH="1">
            <a:off x="8066088" y="6477000"/>
            <a:ext cx="401638" cy="757237"/>
          </a:xfrm>
          <a:prstGeom prst="bentConnector2">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476" name="Connector 93"/>
          <p:cNvCxnSpPr>
            <a:cxnSpLocks noChangeShapeType="1"/>
            <a:stCxn id="61468" idx="3"/>
            <a:endCxn id="61469" idx="2"/>
          </p:cNvCxnSpPr>
          <p:nvPr/>
        </p:nvCxnSpPr>
        <p:spPr bwMode="auto">
          <a:xfrm flipV="1">
            <a:off x="9542463" y="3257550"/>
            <a:ext cx="455612" cy="3798888"/>
          </a:xfrm>
          <a:prstGeom prst="bentConnector2">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61477"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8175" y="3716338"/>
            <a:ext cx="355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1478"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2100" y="6302375"/>
            <a:ext cx="3571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1479" name="MM900205395.png" descr="MM90020539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3188" y="6810375"/>
            <a:ext cx="355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1480"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0275" y="3729038"/>
            <a:ext cx="355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1481"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636" y="1404367"/>
            <a:ext cx="355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482" name="Shape 102"/>
          <p:cNvSpPr>
            <a:spLocks noChangeArrowheads="1"/>
          </p:cNvSpPr>
          <p:nvPr/>
        </p:nvSpPr>
        <p:spPr bwMode="auto">
          <a:xfrm>
            <a:off x="5202436" y="1404367"/>
            <a:ext cx="3061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300"/>
              </a:spcBef>
            </a:pPr>
            <a:r>
              <a:rPr lang="fi-FI" altLang="fi-FI" b="1" dirty="0" smtClean="0"/>
              <a:t>= Lääkitystiedot </a:t>
            </a:r>
            <a:r>
              <a:rPr lang="fi-FI" altLang="fi-FI" b="1" dirty="0"/>
              <a:t>eivät siirry</a:t>
            </a:r>
          </a:p>
        </p:txBody>
      </p:sp>
      <p:sp>
        <p:nvSpPr>
          <p:cNvPr id="61483" name="Shape 104"/>
          <p:cNvSpPr>
            <a:spLocks noChangeArrowheads="1"/>
          </p:cNvSpPr>
          <p:nvPr/>
        </p:nvSpPr>
        <p:spPr bwMode="auto">
          <a:xfrm>
            <a:off x="17463" y="2189163"/>
            <a:ext cx="1468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Sosiaalitoimi</a:t>
            </a:r>
          </a:p>
        </p:txBody>
      </p:sp>
      <p:sp>
        <p:nvSpPr>
          <p:cNvPr id="61484" name="Shape 105"/>
          <p:cNvSpPr>
            <a:spLocks noChangeArrowheads="1"/>
          </p:cNvSpPr>
          <p:nvPr/>
        </p:nvSpPr>
        <p:spPr bwMode="auto">
          <a:xfrm>
            <a:off x="2487613" y="2084388"/>
            <a:ext cx="658812" cy="277812"/>
          </a:xfrm>
          <a:prstGeom prst="rect">
            <a:avLst/>
          </a:prstGeom>
          <a:solidFill>
            <a:srgbClr val="A6A6A6"/>
          </a:solidFill>
          <a:ln w="28575">
            <a:solidFill>
              <a:srgbClr val="000000"/>
            </a:solidFill>
            <a:round/>
            <a:headEnd/>
            <a:tailEnd/>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Effica</a:t>
            </a:r>
          </a:p>
        </p:txBody>
      </p:sp>
      <p:cxnSp>
        <p:nvCxnSpPr>
          <p:cNvPr id="61485" name="Connector 106"/>
          <p:cNvCxnSpPr>
            <a:cxnSpLocks noChangeShapeType="1"/>
            <a:stCxn id="61484" idx="1"/>
            <a:endCxn id="61444" idx="1"/>
          </p:cNvCxnSpPr>
          <p:nvPr/>
        </p:nvCxnSpPr>
        <p:spPr bwMode="auto">
          <a:xfrm rot="10800000" flipV="1">
            <a:off x="2314575" y="2222500"/>
            <a:ext cx="173038" cy="679450"/>
          </a:xfrm>
          <a:prstGeom prst="bentConnector3">
            <a:avLst>
              <a:gd name="adj1" fmla="val 232190"/>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61486"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500" y="2089150"/>
            <a:ext cx="355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487" name="Shape 108"/>
          <p:cNvSpPr>
            <a:spLocks noChangeArrowheads="1"/>
          </p:cNvSpPr>
          <p:nvPr/>
        </p:nvSpPr>
        <p:spPr bwMode="auto">
          <a:xfrm>
            <a:off x="8647113" y="2089150"/>
            <a:ext cx="725487" cy="349250"/>
          </a:xfrm>
          <a:prstGeom prst="rect">
            <a:avLst/>
          </a:prstGeom>
          <a:solidFill>
            <a:srgbClr val="A6A6A6"/>
          </a:solidFill>
          <a:ln w="28575">
            <a:solidFill>
              <a:srgbClr val="000000"/>
            </a:solidFill>
            <a:round/>
            <a:headEnd/>
            <a:tailEnd/>
          </a:ln>
        </p:spPr>
        <p:txBody>
          <a:bodyPr wrap="non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Effica</a:t>
            </a:r>
          </a:p>
        </p:txBody>
      </p:sp>
      <p:cxnSp>
        <p:nvCxnSpPr>
          <p:cNvPr id="61488" name="Connector 109"/>
          <p:cNvCxnSpPr>
            <a:cxnSpLocks noChangeShapeType="1"/>
            <a:stCxn id="61469" idx="1"/>
            <a:endCxn id="61487" idx="2"/>
          </p:cNvCxnSpPr>
          <p:nvPr/>
        </p:nvCxnSpPr>
        <p:spPr bwMode="auto">
          <a:xfrm rot="10800000">
            <a:off x="9010650" y="2438400"/>
            <a:ext cx="500063" cy="504825"/>
          </a:xfrm>
          <a:prstGeom prst="bentConnector2">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61489"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2850" y="2665413"/>
            <a:ext cx="355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490" name="Shape 111"/>
          <p:cNvSpPr>
            <a:spLocks noChangeArrowheads="1"/>
          </p:cNvSpPr>
          <p:nvPr/>
        </p:nvSpPr>
        <p:spPr bwMode="auto">
          <a:xfrm>
            <a:off x="4275138" y="2630488"/>
            <a:ext cx="1293812" cy="277812"/>
          </a:xfrm>
          <a:prstGeom prst="rect">
            <a:avLst/>
          </a:prstGeom>
          <a:solidFill>
            <a:srgbClr val="00FFFF"/>
          </a:solidFill>
          <a:ln w="28575">
            <a:solidFill>
              <a:srgbClr val="000000"/>
            </a:solidFill>
            <a:round/>
            <a:headEnd/>
            <a:tailEnd/>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r>
              <a:rPr lang="fi-FI" altLang="fi-FI"/>
              <a:t>GE Clinisoft</a:t>
            </a:r>
          </a:p>
        </p:txBody>
      </p:sp>
      <p:cxnSp>
        <p:nvCxnSpPr>
          <p:cNvPr id="61491" name="Connector 112"/>
          <p:cNvCxnSpPr>
            <a:cxnSpLocks noChangeShapeType="1"/>
            <a:stCxn id="61444" idx="3"/>
            <a:endCxn id="61490" idx="1"/>
          </p:cNvCxnSpPr>
          <p:nvPr/>
        </p:nvCxnSpPr>
        <p:spPr bwMode="auto">
          <a:xfrm flipV="1">
            <a:off x="3243263" y="2768600"/>
            <a:ext cx="1031875" cy="13335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pic>
        <p:nvPicPr>
          <p:cNvPr id="61492"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7113" y="2613025"/>
            <a:ext cx="355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61493" name="Connector 114"/>
          <p:cNvCxnSpPr>
            <a:cxnSpLocks noChangeShapeType="1"/>
            <a:stCxn id="61444" idx="2"/>
            <a:endCxn id="61461" idx="1"/>
          </p:cNvCxnSpPr>
          <p:nvPr/>
        </p:nvCxnSpPr>
        <p:spPr bwMode="auto">
          <a:xfrm rot="16200000" flipH="1">
            <a:off x="2980531" y="2977357"/>
            <a:ext cx="125413" cy="527050"/>
          </a:xfrm>
          <a:prstGeom prst="bentConnector2">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61494"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6038" y="3151188"/>
            <a:ext cx="355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61495" name="Connector 116"/>
          <p:cNvCxnSpPr>
            <a:cxnSpLocks noChangeShapeType="1"/>
            <a:stCxn id="61490" idx="2"/>
            <a:endCxn id="61461" idx="3"/>
          </p:cNvCxnSpPr>
          <p:nvPr/>
        </p:nvCxnSpPr>
        <p:spPr bwMode="auto">
          <a:xfrm rot="5400000">
            <a:off x="4336257" y="2717006"/>
            <a:ext cx="395288" cy="777875"/>
          </a:xfrm>
          <a:prstGeom prst="bentConnector2">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61496"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2938" y="3122613"/>
            <a:ext cx="355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61497" name="Connector 84"/>
          <p:cNvCxnSpPr>
            <a:cxnSpLocks noChangeShapeType="1"/>
            <a:stCxn id="61461" idx="1"/>
            <a:endCxn id="61463" idx="1"/>
          </p:cNvCxnSpPr>
          <p:nvPr/>
        </p:nvCxnSpPr>
        <p:spPr bwMode="auto">
          <a:xfrm rot="10800000" flipH="1" flipV="1">
            <a:off x="3306763" y="3303588"/>
            <a:ext cx="192087" cy="1193800"/>
          </a:xfrm>
          <a:prstGeom prst="bentConnector3">
            <a:avLst>
              <a:gd name="adj1" fmla="val -11855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61498"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5275" y="4049713"/>
            <a:ext cx="355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61499" name="Connector 116"/>
          <p:cNvCxnSpPr>
            <a:cxnSpLocks noChangeShapeType="1"/>
            <a:stCxn id="61470" idx="3"/>
            <a:endCxn id="61465" idx="0"/>
          </p:cNvCxnSpPr>
          <p:nvPr/>
        </p:nvCxnSpPr>
        <p:spPr bwMode="auto">
          <a:xfrm flipH="1">
            <a:off x="6242050" y="3433763"/>
            <a:ext cx="325438" cy="1574800"/>
          </a:xfrm>
          <a:prstGeom prst="bentConnector4">
            <a:avLst>
              <a:gd name="adj1" fmla="val -70051"/>
              <a:gd name="adj2" fmla="val 58792"/>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61500"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600" y="4410075"/>
            <a:ext cx="355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61501" name="Connector 116"/>
          <p:cNvCxnSpPr>
            <a:cxnSpLocks noChangeShapeType="1"/>
            <a:stCxn id="61462" idx="3"/>
            <a:endCxn id="61470" idx="2"/>
          </p:cNvCxnSpPr>
          <p:nvPr/>
        </p:nvCxnSpPr>
        <p:spPr bwMode="auto">
          <a:xfrm flipV="1">
            <a:off x="4706938" y="3709988"/>
            <a:ext cx="1466850" cy="173037"/>
          </a:xfrm>
          <a:prstGeom prst="bentConnector2">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61502"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7063" y="3709988"/>
            <a:ext cx="355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61503" name="Connector 116"/>
          <p:cNvCxnSpPr>
            <a:cxnSpLocks noChangeShapeType="1"/>
            <a:stCxn id="61464" idx="0"/>
            <a:endCxn id="61470" idx="1"/>
          </p:cNvCxnSpPr>
          <p:nvPr/>
        </p:nvCxnSpPr>
        <p:spPr bwMode="auto">
          <a:xfrm rot="5400000" flipH="1" flipV="1">
            <a:off x="4961732" y="3542506"/>
            <a:ext cx="925512" cy="708025"/>
          </a:xfrm>
          <a:prstGeom prst="bentConnector2">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61504"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6675" y="3130550"/>
            <a:ext cx="355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61505" name="Connector 116"/>
          <p:cNvCxnSpPr>
            <a:cxnSpLocks noChangeShapeType="1"/>
            <a:stCxn id="61465" idx="1"/>
            <a:endCxn id="61466" idx="1"/>
          </p:cNvCxnSpPr>
          <p:nvPr/>
        </p:nvCxnSpPr>
        <p:spPr bwMode="auto">
          <a:xfrm rot="10800000" flipH="1" flipV="1">
            <a:off x="5842000" y="5146675"/>
            <a:ext cx="354013" cy="684213"/>
          </a:xfrm>
          <a:prstGeom prst="bentConnector3">
            <a:avLst>
              <a:gd name="adj1" fmla="val -64569"/>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61506" name="MM900205395.png" descr="MM90020539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5150" y="5656263"/>
            <a:ext cx="355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42201089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3225800"/>
            <a:ext cx="3951288"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2467" name="Shape 122"/>
          <p:cNvSpPr>
            <a:spLocks noChangeArrowheads="1"/>
          </p:cNvSpPr>
          <p:nvPr/>
        </p:nvSpPr>
        <p:spPr bwMode="auto">
          <a:xfrm>
            <a:off x="2127250" y="1693863"/>
            <a:ext cx="8115300" cy="5626100"/>
          </a:xfrm>
          <a:prstGeom prst="roundRect">
            <a:avLst>
              <a:gd name="adj" fmla="val 16667"/>
            </a:avLst>
          </a:prstGeom>
          <a:solidFill>
            <a:srgbClr val="FBDF53">
              <a:alpha val="74901"/>
            </a:srgbClr>
          </a:solidFill>
          <a:ln w="38100">
            <a:solidFill>
              <a:srgbClr val="000000"/>
            </a:solidFill>
            <a:round/>
            <a:headEnd/>
            <a:tailEnd/>
          </a:ln>
        </p:spPr>
        <p:txBody>
          <a:bodyPr lIns="0" tIns="0" rIns="0" bIns="0" anchor="ctr"/>
          <a:lstStyle>
            <a:lvl1pPr defTabSz="1041400" eaLnBrk="0" hangingPunct="0">
              <a:defRPr>
                <a:solidFill>
                  <a:schemeClr val="tx1"/>
                </a:solidFill>
                <a:latin typeface="Arial" panose="020B0604020202020204" pitchFamily="34" charset="0"/>
              </a:defRPr>
            </a:lvl1pPr>
            <a:lvl2pPr marL="742950" indent="-285750" defTabSz="1041400" eaLnBrk="0" hangingPunct="0">
              <a:defRPr>
                <a:solidFill>
                  <a:schemeClr val="tx1"/>
                </a:solidFill>
                <a:latin typeface="Arial" panose="020B0604020202020204" pitchFamily="34" charset="0"/>
              </a:defRPr>
            </a:lvl2pPr>
            <a:lvl3pPr marL="1143000" indent="-228600" defTabSz="1041400" eaLnBrk="0" hangingPunct="0">
              <a:defRPr>
                <a:solidFill>
                  <a:schemeClr val="tx1"/>
                </a:solidFill>
                <a:latin typeface="Arial" panose="020B0604020202020204" pitchFamily="34" charset="0"/>
              </a:defRPr>
            </a:lvl3pPr>
            <a:lvl4pPr marL="1600200" indent="-228600" defTabSz="1041400" eaLnBrk="0" hangingPunct="0">
              <a:defRPr>
                <a:solidFill>
                  <a:schemeClr val="tx1"/>
                </a:solidFill>
                <a:latin typeface="Arial" panose="020B0604020202020204" pitchFamily="34" charset="0"/>
              </a:defRPr>
            </a:lvl4pPr>
            <a:lvl5pPr marL="2057400" indent="-228600" defTabSz="1041400" eaLnBrk="0" hangingPunct="0">
              <a:defRPr>
                <a:solidFill>
                  <a:schemeClr val="tx1"/>
                </a:solidFill>
                <a:latin typeface="Arial" panose="020B0604020202020204" pitchFamily="34" charset="0"/>
              </a:defRPr>
            </a:lvl5pPr>
            <a:lvl6pPr marL="2514600" indent="-228600" defTabSz="10414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defTabSz="10414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defTabSz="10414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defTabSz="10414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ts val="400"/>
              </a:spcBef>
            </a:pPr>
            <a:endParaRPr lang="fi-FI" altLang="fi-FI">
              <a:solidFill>
                <a:srgbClr val="FF9966"/>
              </a:solidFill>
            </a:endParaRPr>
          </a:p>
        </p:txBody>
      </p:sp>
      <p:sp>
        <p:nvSpPr>
          <p:cNvPr id="62468" name="Shape 123"/>
          <p:cNvSpPr>
            <a:spLocks noChangeArrowheads="1"/>
          </p:cNvSpPr>
          <p:nvPr/>
        </p:nvSpPr>
        <p:spPr bwMode="auto">
          <a:xfrm>
            <a:off x="2430425" y="277510"/>
            <a:ext cx="66453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700"/>
              </a:spcBef>
            </a:pPr>
            <a:r>
              <a:rPr lang="fi-FI" altLang="fi-FI" sz="4000" b="1" dirty="0" smtClean="0"/>
              <a:t>Esimerkki: Lääkitys </a:t>
            </a:r>
            <a:r>
              <a:rPr lang="fi-FI" altLang="fi-FI" sz="4000" b="1" dirty="0"/>
              <a:t>2018</a:t>
            </a:r>
          </a:p>
        </p:txBody>
      </p:sp>
      <p:sp>
        <p:nvSpPr>
          <p:cNvPr id="124" name="Shape 124"/>
          <p:cNvSpPr/>
          <p:nvPr/>
        </p:nvSpPr>
        <p:spPr>
          <a:xfrm>
            <a:off x="0" y="3062288"/>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125" name="Shape 125"/>
          <p:cNvSpPr/>
          <p:nvPr/>
        </p:nvSpPr>
        <p:spPr>
          <a:xfrm>
            <a:off x="0" y="4216400"/>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126" name="Shape 126"/>
          <p:cNvSpPr/>
          <p:nvPr/>
        </p:nvSpPr>
        <p:spPr>
          <a:xfrm>
            <a:off x="0" y="4864100"/>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127" name="Shape 127"/>
          <p:cNvSpPr/>
          <p:nvPr/>
        </p:nvSpPr>
        <p:spPr>
          <a:xfrm>
            <a:off x="0" y="6159500"/>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128" name="Shape 128"/>
          <p:cNvSpPr/>
          <p:nvPr/>
        </p:nvSpPr>
        <p:spPr>
          <a:xfrm>
            <a:off x="0" y="6810375"/>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62474" name="Shape 129"/>
          <p:cNvSpPr>
            <a:spLocks noChangeArrowheads="1"/>
          </p:cNvSpPr>
          <p:nvPr/>
        </p:nvSpPr>
        <p:spPr bwMode="auto">
          <a:xfrm>
            <a:off x="0" y="2630488"/>
            <a:ext cx="168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Terveyskeskus</a:t>
            </a:r>
          </a:p>
        </p:txBody>
      </p:sp>
      <p:sp>
        <p:nvSpPr>
          <p:cNvPr id="62475" name="Shape 130"/>
          <p:cNvSpPr>
            <a:spLocks noChangeArrowheads="1"/>
          </p:cNvSpPr>
          <p:nvPr/>
        </p:nvSpPr>
        <p:spPr bwMode="auto">
          <a:xfrm>
            <a:off x="0" y="3206750"/>
            <a:ext cx="213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HUS PäivystysPKL</a:t>
            </a:r>
          </a:p>
        </p:txBody>
      </p:sp>
      <p:sp>
        <p:nvSpPr>
          <p:cNvPr id="62476" name="Shape 131"/>
          <p:cNvSpPr>
            <a:spLocks noChangeArrowheads="1"/>
          </p:cNvSpPr>
          <p:nvPr/>
        </p:nvSpPr>
        <p:spPr bwMode="auto">
          <a:xfrm>
            <a:off x="0" y="3709988"/>
            <a:ext cx="966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HusLab</a:t>
            </a:r>
          </a:p>
        </p:txBody>
      </p:sp>
      <p:sp>
        <p:nvSpPr>
          <p:cNvPr id="62477" name="Shape 132"/>
          <p:cNvSpPr>
            <a:spLocks noChangeArrowheads="1"/>
          </p:cNvSpPr>
          <p:nvPr/>
        </p:nvSpPr>
        <p:spPr bwMode="auto">
          <a:xfrm>
            <a:off x="0" y="4433888"/>
            <a:ext cx="1595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HUS Röntgen</a:t>
            </a:r>
          </a:p>
        </p:txBody>
      </p:sp>
      <p:sp>
        <p:nvSpPr>
          <p:cNvPr id="133" name="Shape 133"/>
          <p:cNvSpPr/>
          <p:nvPr/>
        </p:nvSpPr>
        <p:spPr>
          <a:xfrm>
            <a:off x="0" y="2557463"/>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134" name="Shape 134"/>
          <p:cNvSpPr/>
          <p:nvPr/>
        </p:nvSpPr>
        <p:spPr>
          <a:xfrm>
            <a:off x="0" y="5511800"/>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62480" name="Shape 135"/>
          <p:cNvSpPr>
            <a:spLocks noChangeArrowheads="1"/>
          </p:cNvSpPr>
          <p:nvPr/>
        </p:nvSpPr>
        <p:spPr bwMode="auto">
          <a:xfrm>
            <a:off x="0" y="5080000"/>
            <a:ext cx="1185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Anestesia</a:t>
            </a:r>
          </a:p>
        </p:txBody>
      </p:sp>
      <p:sp>
        <p:nvSpPr>
          <p:cNvPr id="62481" name="Shape 136"/>
          <p:cNvSpPr>
            <a:spLocks noChangeArrowheads="1"/>
          </p:cNvSpPr>
          <p:nvPr/>
        </p:nvSpPr>
        <p:spPr bwMode="auto">
          <a:xfrm>
            <a:off x="0" y="57277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Leikkaussali</a:t>
            </a:r>
          </a:p>
        </p:txBody>
      </p:sp>
      <p:sp>
        <p:nvSpPr>
          <p:cNvPr id="62482" name="Shape 137"/>
          <p:cNvSpPr>
            <a:spLocks noChangeArrowheads="1"/>
          </p:cNvSpPr>
          <p:nvPr/>
        </p:nvSpPr>
        <p:spPr bwMode="auto">
          <a:xfrm>
            <a:off x="0" y="6305550"/>
            <a:ext cx="1173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Tehohoito</a:t>
            </a:r>
          </a:p>
        </p:txBody>
      </p:sp>
      <p:sp>
        <p:nvSpPr>
          <p:cNvPr id="62483" name="Shape 138"/>
          <p:cNvSpPr>
            <a:spLocks noChangeArrowheads="1"/>
          </p:cNvSpPr>
          <p:nvPr/>
        </p:nvSpPr>
        <p:spPr bwMode="auto">
          <a:xfrm>
            <a:off x="0" y="6953250"/>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Vuodeosasto</a:t>
            </a:r>
          </a:p>
        </p:txBody>
      </p:sp>
      <p:sp>
        <p:nvSpPr>
          <p:cNvPr id="139" name="Shape 139"/>
          <p:cNvSpPr/>
          <p:nvPr/>
        </p:nvSpPr>
        <p:spPr>
          <a:xfrm>
            <a:off x="0" y="7385050"/>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140" name="Shape 140"/>
          <p:cNvSpPr/>
          <p:nvPr/>
        </p:nvSpPr>
        <p:spPr>
          <a:xfrm>
            <a:off x="0" y="3638550"/>
            <a:ext cx="10693400" cy="0"/>
          </a:xfrm>
          <a:prstGeom prst="line">
            <a:avLst/>
          </a:prstGeom>
          <a:ln w="28575">
            <a:solidFill/>
            <a:round/>
          </a:ln>
        </p:spPr>
        <p:txBody>
          <a:bodyPr lIns="0" tIns="0" rIns="0" bIns="0"/>
          <a:lstStyle/>
          <a:p>
            <a:pPr defTabSz="457200">
              <a:defRPr sz="1200">
                <a:latin typeface="+mn-lt"/>
                <a:ea typeface="+mn-ea"/>
                <a:cs typeface="+mn-cs"/>
                <a:sym typeface="Helvetica"/>
              </a:defRPr>
            </a:pPr>
            <a:endParaRPr sz="1200">
              <a:latin typeface="+mn-lt"/>
              <a:sym typeface="Helvetica"/>
            </a:endParaRPr>
          </a:p>
        </p:txBody>
      </p:sp>
      <p:sp>
        <p:nvSpPr>
          <p:cNvPr id="62486" name="Shape 141"/>
          <p:cNvSpPr>
            <a:spLocks noChangeArrowheads="1"/>
          </p:cNvSpPr>
          <p:nvPr/>
        </p:nvSpPr>
        <p:spPr bwMode="auto">
          <a:xfrm>
            <a:off x="17463" y="2189163"/>
            <a:ext cx="1468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00"/>
              </a:spcBef>
            </a:pPr>
            <a:r>
              <a:rPr lang="fi-FI" altLang="fi-FI"/>
              <a:t>Sosiaalitoimi</a:t>
            </a:r>
          </a:p>
        </p:txBody>
      </p:sp>
      <p:pic>
        <p:nvPicPr>
          <p:cNvPr id="62487" name="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0175" y="1952625"/>
            <a:ext cx="73088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2488" name="Shape 143"/>
          <p:cNvSpPr>
            <a:spLocks/>
          </p:cNvSpPr>
          <p:nvPr/>
        </p:nvSpPr>
        <p:spPr bwMode="auto">
          <a:xfrm>
            <a:off x="7213600" y="1060450"/>
            <a:ext cx="190500" cy="193675"/>
          </a:xfrm>
          <a:custGeom>
            <a:avLst/>
            <a:gdLst>
              <a:gd name="T0" fmla="*/ 95250 w 19679"/>
              <a:gd name="T1" fmla="*/ 96900 h 19679"/>
              <a:gd name="T2" fmla="*/ 95250 w 19679"/>
              <a:gd name="T3" fmla="*/ 96900 h 19679"/>
              <a:gd name="T4" fmla="*/ 95250 w 19679"/>
              <a:gd name="T5" fmla="*/ 96900 h 19679"/>
              <a:gd name="T6" fmla="*/ 95250 w 19679"/>
              <a:gd name="T7" fmla="*/ 969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fi-FI"/>
          </a:p>
        </p:txBody>
      </p:sp>
      <p:sp>
        <p:nvSpPr>
          <p:cNvPr id="62489" name="Shape 144"/>
          <p:cNvSpPr>
            <a:spLocks/>
          </p:cNvSpPr>
          <p:nvPr/>
        </p:nvSpPr>
        <p:spPr bwMode="auto">
          <a:xfrm>
            <a:off x="2587625" y="2276475"/>
            <a:ext cx="190500" cy="193675"/>
          </a:xfrm>
          <a:custGeom>
            <a:avLst/>
            <a:gdLst>
              <a:gd name="T0" fmla="*/ 95250 w 19679"/>
              <a:gd name="T1" fmla="*/ 96899 h 19679"/>
              <a:gd name="T2" fmla="*/ 95250 w 19679"/>
              <a:gd name="T3" fmla="*/ 96899 h 19679"/>
              <a:gd name="T4" fmla="*/ 95250 w 19679"/>
              <a:gd name="T5" fmla="*/ 96899 h 19679"/>
              <a:gd name="T6" fmla="*/ 95250 w 19679"/>
              <a:gd name="T7" fmla="*/ 96899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fi-FI"/>
          </a:p>
        </p:txBody>
      </p:sp>
      <p:sp>
        <p:nvSpPr>
          <p:cNvPr id="62490" name="Shape 145"/>
          <p:cNvSpPr>
            <a:spLocks/>
          </p:cNvSpPr>
          <p:nvPr/>
        </p:nvSpPr>
        <p:spPr bwMode="auto">
          <a:xfrm>
            <a:off x="2736850" y="2690813"/>
            <a:ext cx="188913" cy="193675"/>
          </a:xfrm>
          <a:custGeom>
            <a:avLst/>
            <a:gdLst>
              <a:gd name="T0" fmla="*/ 94457 w 19679"/>
              <a:gd name="T1" fmla="*/ 96900 h 19679"/>
              <a:gd name="T2" fmla="*/ 94457 w 19679"/>
              <a:gd name="T3" fmla="*/ 96900 h 19679"/>
              <a:gd name="T4" fmla="*/ 94457 w 19679"/>
              <a:gd name="T5" fmla="*/ 96900 h 19679"/>
              <a:gd name="T6" fmla="*/ 94457 w 19679"/>
              <a:gd name="T7" fmla="*/ 969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fi-FI"/>
          </a:p>
        </p:txBody>
      </p:sp>
      <p:sp>
        <p:nvSpPr>
          <p:cNvPr id="62491" name="Shape 146"/>
          <p:cNvSpPr>
            <a:spLocks/>
          </p:cNvSpPr>
          <p:nvPr/>
        </p:nvSpPr>
        <p:spPr bwMode="auto">
          <a:xfrm>
            <a:off x="2859088" y="3249613"/>
            <a:ext cx="190500" cy="193675"/>
          </a:xfrm>
          <a:custGeom>
            <a:avLst/>
            <a:gdLst>
              <a:gd name="T0" fmla="*/ 95251 w 19679"/>
              <a:gd name="T1" fmla="*/ 96900 h 19679"/>
              <a:gd name="T2" fmla="*/ 95251 w 19679"/>
              <a:gd name="T3" fmla="*/ 96900 h 19679"/>
              <a:gd name="T4" fmla="*/ 95251 w 19679"/>
              <a:gd name="T5" fmla="*/ 96900 h 19679"/>
              <a:gd name="T6" fmla="*/ 95251 w 19679"/>
              <a:gd name="T7" fmla="*/ 969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fi-FI"/>
          </a:p>
        </p:txBody>
      </p:sp>
      <p:sp>
        <p:nvSpPr>
          <p:cNvPr id="62492" name="Shape 147"/>
          <p:cNvSpPr>
            <a:spLocks/>
          </p:cNvSpPr>
          <p:nvPr/>
        </p:nvSpPr>
        <p:spPr bwMode="auto">
          <a:xfrm>
            <a:off x="3005138" y="3803650"/>
            <a:ext cx="190500" cy="193675"/>
          </a:xfrm>
          <a:custGeom>
            <a:avLst/>
            <a:gdLst>
              <a:gd name="T0" fmla="*/ 95251 w 19679"/>
              <a:gd name="T1" fmla="*/ 96900 h 19679"/>
              <a:gd name="T2" fmla="*/ 95251 w 19679"/>
              <a:gd name="T3" fmla="*/ 96900 h 19679"/>
              <a:gd name="T4" fmla="*/ 95251 w 19679"/>
              <a:gd name="T5" fmla="*/ 96900 h 19679"/>
              <a:gd name="T6" fmla="*/ 95251 w 19679"/>
              <a:gd name="T7" fmla="*/ 969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fi-FI"/>
          </a:p>
        </p:txBody>
      </p:sp>
      <p:sp>
        <p:nvSpPr>
          <p:cNvPr id="62493" name="Shape 148"/>
          <p:cNvSpPr>
            <a:spLocks/>
          </p:cNvSpPr>
          <p:nvPr/>
        </p:nvSpPr>
        <p:spPr bwMode="auto">
          <a:xfrm>
            <a:off x="3287713" y="4464050"/>
            <a:ext cx="190500" cy="193675"/>
          </a:xfrm>
          <a:custGeom>
            <a:avLst/>
            <a:gdLst>
              <a:gd name="T0" fmla="*/ 95251 w 19679"/>
              <a:gd name="T1" fmla="*/ 96900 h 19679"/>
              <a:gd name="T2" fmla="*/ 95251 w 19679"/>
              <a:gd name="T3" fmla="*/ 96900 h 19679"/>
              <a:gd name="T4" fmla="*/ 95251 w 19679"/>
              <a:gd name="T5" fmla="*/ 96900 h 19679"/>
              <a:gd name="T6" fmla="*/ 95251 w 19679"/>
              <a:gd name="T7" fmla="*/ 969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fi-FI"/>
          </a:p>
        </p:txBody>
      </p:sp>
      <p:sp>
        <p:nvSpPr>
          <p:cNvPr id="62494" name="Shape 149"/>
          <p:cNvSpPr>
            <a:spLocks/>
          </p:cNvSpPr>
          <p:nvPr/>
        </p:nvSpPr>
        <p:spPr bwMode="auto">
          <a:xfrm>
            <a:off x="3992563" y="3178175"/>
            <a:ext cx="188912" cy="192088"/>
          </a:xfrm>
          <a:custGeom>
            <a:avLst/>
            <a:gdLst>
              <a:gd name="T0" fmla="*/ 94457 w 19679"/>
              <a:gd name="T1" fmla="*/ 96105 h 19679"/>
              <a:gd name="T2" fmla="*/ 94457 w 19679"/>
              <a:gd name="T3" fmla="*/ 96105 h 19679"/>
              <a:gd name="T4" fmla="*/ 94457 w 19679"/>
              <a:gd name="T5" fmla="*/ 96105 h 19679"/>
              <a:gd name="T6" fmla="*/ 94457 w 19679"/>
              <a:gd name="T7" fmla="*/ 96105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fi-FI"/>
          </a:p>
        </p:txBody>
      </p:sp>
      <p:sp>
        <p:nvSpPr>
          <p:cNvPr id="62495" name="Shape 150"/>
          <p:cNvSpPr>
            <a:spLocks/>
          </p:cNvSpPr>
          <p:nvPr/>
        </p:nvSpPr>
        <p:spPr bwMode="auto">
          <a:xfrm>
            <a:off x="4257675" y="5080000"/>
            <a:ext cx="190500" cy="193675"/>
          </a:xfrm>
          <a:custGeom>
            <a:avLst/>
            <a:gdLst>
              <a:gd name="T0" fmla="*/ 95250 w 19679"/>
              <a:gd name="T1" fmla="*/ 96900 h 19679"/>
              <a:gd name="T2" fmla="*/ 95250 w 19679"/>
              <a:gd name="T3" fmla="*/ 96900 h 19679"/>
              <a:gd name="T4" fmla="*/ 95250 w 19679"/>
              <a:gd name="T5" fmla="*/ 96900 h 19679"/>
              <a:gd name="T6" fmla="*/ 95250 w 19679"/>
              <a:gd name="T7" fmla="*/ 969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fi-FI"/>
          </a:p>
        </p:txBody>
      </p:sp>
      <p:sp>
        <p:nvSpPr>
          <p:cNvPr id="62496" name="Shape 151"/>
          <p:cNvSpPr>
            <a:spLocks/>
          </p:cNvSpPr>
          <p:nvPr/>
        </p:nvSpPr>
        <p:spPr bwMode="auto">
          <a:xfrm>
            <a:off x="4586288" y="5776913"/>
            <a:ext cx="190500" cy="193675"/>
          </a:xfrm>
          <a:custGeom>
            <a:avLst/>
            <a:gdLst>
              <a:gd name="T0" fmla="*/ 95251 w 19679"/>
              <a:gd name="T1" fmla="*/ 96899 h 19679"/>
              <a:gd name="T2" fmla="*/ 95251 w 19679"/>
              <a:gd name="T3" fmla="*/ 96899 h 19679"/>
              <a:gd name="T4" fmla="*/ 95251 w 19679"/>
              <a:gd name="T5" fmla="*/ 96899 h 19679"/>
              <a:gd name="T6" fmla="*/ 95251 w 19679"/>
              <a:gd name="T7" fmla="*/ 96899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fi-FI"/>
          </a:p>
        </p:txBody>
      </p:sp>
      <p:sp>
        <p:nvSpPr>
          <p:cNvPr id="62497" name="Shape 152"/>
          <p:cNvSpPr>
            <a:spLocks/>
          </p:cNvSpPr>
          <p:nvPr/>
        </p:nvSpPr>
        <p:spPr bwMode="auto">
          <a:xfrm>
            <a:off x="5562600" y="6392863"/>
            <a:ext cx="190500" cy="192087"/>
          </a:xfrm>
          <a:custGeom>
            <a:avLst/>
            <a:gdLst>
              <a:gd name="T0" fmla="*/ 95250 w 19679"/>
              <a:gd name="T1" fmla="*/ 96105 h 19679"/>
              <a:gd name="T2" fmla="*/ 95250 w 19679"/>
              <a:gd name="T3" fmla="*/ 96105 h 19679"/>
              <a:gd name="T4" fmla="*/ 95250 w 19679"/>
              <a:gd name="T5" fmla="*/ 96105 h 19679"/>
              <a:gd name="T6" fmla="*/ 95250 w 19679"/>
              <a:gd name="T7" fmla="*/ 96105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fi-FI"/>
          </a:p>
        </p:txBody>
      </p:sp>
      <p:sp>
        <p:nvSpPr>
          <p:cNvPr id="62498" name="Shape 153"/>
          <p:cNvSpPr>
            <a:spLocks/>
          </p:cNvSpPr>
          <p:nvPr/>
        </p:nvSpPr>
        <p:spPr bwMode="auto">
          <a:xfrm>
            <a:off x="6499225" y="7040563"/>
            <a:ext cx="190500" cy="192087"/>
          </a:xfrm>
          <a:custGeom>
            <a:avLst/>
            <a:gdLst>
              <a:gd name="T0" fmla="*/ 95250 w 19679"/>
              <a:gd name="T1" fmla="*/ 96105 h 19679"/>
              <a:gd name="T2" fmla="*/ 95250 w 19679"/>
              <a:gd name="T3" fmla="*/ 96105 h 19679"/>
              <a:gd name="T4" fmla="*/ 95250 w 19679"/>
              <a:gd name="T5" fmla="*/ 96105 h 19679"/>
              <a:gd name="T6" fmla="*/ 95250 w 19679"/>
              <a:gd name="T7" fmla="*/ 96105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fi-FI"/>
          </a:p>
        </p:txBody>
      </p:sp>
      <p:sp>
        <p:nvSpPr>
          <p:cNvPr id="62499" name="Shape 154"/>
          <p:cNvSpPr>
            <a:spLocks/>
          </p:cNvSpPr>
          <p:nvPr/>
        </p:nvSpPr>
        <p:spPr bwMode="auto">
          <a:xfrm>
            <a:off x="8586788" y="2716213"/>
            <a:ext cx="190500" cy="193675"/>
          </a:xfrm>
          <a:custGeom>
            <a:avLst/>
            <a:gdLst>
              <a:gd name="T0" fmla="*/ 95251 w 19679"/>
              <a:gd name="T1" fmla="*/ 96900 h 19679"/>
              <a:gd name="T2" fmla="*/ 95251 w 19679"/>
              <a:gd name="T3" fmla="*/ 96900 h 19679"/>
              <a:gd name="T4" fmla="*/ 95251 w 19679"/>
              <a:gd name="T5" fmla="*/ 96900 h 19679"/>
              <a:gd name="T6" fmla="*/ 95251 w 19679"/>
              <a:gd name="T7" fmla="*/ 969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fi-FI"/>
          </a:p>
        </p:txBody>
      </p:sp>
      <p:sp>
        <p:nvSpPr>
          <p:cNvPr id="62500" name="Shape 155"/>
          <p:cNvSpPr>
            <a:spLocks/>
          </p:cNvSpPr>
          <p:nvPr/>
        </p:nvSpPr>
        <p:spPr bwMode="auto">
          <a:xfrm>
            <a:off x="9652000" y="1973263"/>
            <a:ext cx="190500" cy="193675"/>
          </a:xfrm>
          <a:custGeom>
            <a:avLst/>
            <a:gdLst>
              <a:gd name="T0" fmla="*/ 95250 w 19679"/>
              <a:gd name="T1" fmla="*/ 96900 h 19679"/>
              <a:gd name="T2" fmla="*/ 95250 w 19679"/>
              <a:gd name="T3" fmla="*/ 96900 h 19679"/>
              <a:gd name="T4" fmla="*/ 95250 w 19679"/>
              <a:gd name="T5" fmla="*/ 96900 h 19679"/>
              <a:gd name="T6" fmla="*/ 95250 w 19679"/>
              <a:gd name="T7" fmla="*/ 969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fi-FI"/>
          </a:p>
        </p:txBody>
      </p:sp>
      <p:sp>
        <p:nvSpPr>
          <p:cNvPr id="62501" name="Shape 156"/>
          <p:cNvSpPr>
            <a:spLocks noChangeArrowheads="1"/>
          </p:cNvSpPr>
          <p:nvPr/>
        </p:nvSpPr>
        <p:spPr bwMode="auto">
          <a:xfrm>
            <a:off x="7362825" y="973138"/>
            <a:ext cx="294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r>
              <a:rPr lang="fi-FI" altLang="fi-FI"/>
              <a:t>Lääkityksen tarkastelupiste</a:t>
            </a:r>
          </a:p>
        </p:txBody>
      </p:sp>
      <p:sp>
        <p:nvSpPr>
          <p:cNvPr id="62502" name="Shape 157"/>
          <p:cNvSpPr>
            <a:spLocks noChangeArrowheads="1"/>
          </p:cNvSpPr>
          <p:nvPr/>
        </p:nvSpPr>
        <p:spPr bwMode="auto">
          <a:xfrm>
            <a:off x="4706938" y="1935163"/>
            <a:ext cx="30083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r>
              <a:rPr lang="fi-FI" altLang="fi-FI" sz="1200"/>
              <a:t>Viivan vaihtuva väri kuvaa </a:t>
            </a:r>
          </a:p>
          <a:p>
            <a:pPr eaLnBrk="1" hangingPunct="1"/>
            <a:r>
              <a:rPr lang="fi-FI" altLang="fi-FI" sz="1200"/>
              <a:t>lääkityksen muutosta eri hoidon vaiheissa</a:t>
            </a:r>
          </a:p>
        </p:txBody>
      </p:sp>
    </p:spTree>
    <p:extLst>
      <p:ext uri="{BB962C8B-B14F-4D97-AF65-F5344CB8AC3E}">
        <p14:creationId xmlns:p14="http://schemas.microsoft.com/office/powerpoint/2010/main" val="2011077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p:txBody>
          <a:bodyPr/>
          <a:lstStyle/>
          <a:p>
            <a:r>
              <a:rPr lang="fi-FI" dirty="0" smtClean="0"/>
              <a:t>Hankkeen aikataulu</a:t>
            </a:r>
            <a:endParaRPr lang="fi-FI" dirty="0"/>
          </a:p>
        </p:txBody>
      </p:sp>
      <p:sp>
        <p:nvSpPr>
          <p:cNvPr id="6" name="Alaotsikko 5"/>
          <p:cNvSpPr>
            <a:spLocks noGrp="1"/>
          </p:cNvSpPr>
          <p:nvPr>
            <p:ph type="subTitle" idx="1"/>
          </p:nvPr>
        </p:nvSpPr>
        <p:spPr/>
        <p:txBody>
          <a:bodyPr/>
          <a:lstStyle/>
          <a:p>
            <a:endParaRPr lang="fi-FI"/>
          </a:p>
        </p:txBody>
      </p:sp>
    </p:spTree>
    <p:extLst>
      <p:ext uri="{BB962C8B-B14F-4D97-AF65-F5344CB8AC3E}">
        <p14:creationId xmlns:p14="http://schemas.microsoft.com/office/powerpoint/2010/main" val="280670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4"/>
          <p:cNvGraphicFramePr>
            <a:graphicFrameLocks noGrp="1"/>
          </p:cNvGraphicFramePr>
          <p:nvPr>
            <p:extLst>
              <p:ext uri="{D42A27DB-BD31-4B8C-83A1-F6EECF244321}">
                <p14:modId xmlns:p14="http://schemas.microsoft.com/office/powerpoint/2010/main" val="1047536034"/>
              </p:ext>
            </p:extLst>
          </p:nvPr>
        </p:nvGraphicFramePr>
        <p:xfrm>
          <a:off x="215900" y="1260476"/>
          <a:ext cx="10171128" cy="6048375"/>
        </p:xfrm>
        <a:graphic>
          <a:graphicData uri="http://schemas.openxmlformats.org/drawingml/2006/table">
            <a:tbl>
              <a:tblPr firstRow="1" bandRow="1">
                <a:tableStyleId>{5C22544A-7EE6-4342-B048-85BDC9FD1C3A}</a:tableStyleId>
              </a:tblPr>
              <a:tblGrid>
                <a:gridCol w="423797"/>
                <a:gridCol w="423797"/>
                <a:gridCol w="423797"/>
                <a:gridCol w="423797"/>
                <a:gridCol w="423797"/>
                <a:gridCol w="423797"/>
                <a:gridCol w="423797"/>
                <a:gridCol w="423797"/>
                <a:gridCol w="423797"/>
                <a:gridCol w="423797"/>
                <a:gridCol w="423797"/>
                <a:gridCol w="423797"/>
                <a:gridCol w="423797"/>
                <a:gridCol w="423797"/>
                <a:gridCol w="423797"/>
                <a:gridCol w="423797"/>
                <a:gridCol w="423797"/>
                <a:gridCol w="423797"/>
                <a:gridCol w="423797"/>
                <a:gridCol w="423797"/>
                <a:gridCol w="423797"/>
                <a:gridCol w="423797"/>
                <a:gridCol w="423797"/>
                <a:gridCol w="423797"/>
              </a:tblGrid>
              <a:tr h="465340">
                <a:tc gridSpan="4">
                  <a:txBody>
                    <a:bodyPr/>
                    <a:lstStyle/>
                    <a:p>
                      <a:pPr algn="ctr"/>
                      <a:r>
                        <a:rPr lang="fi-FI" sz="2000" dirty="0" smtClean="0">
                          <a:solidFill>
                            <a:schemeClr val="tx1"/>
                          </a:solidFill>
                        </a:rPr>
                        <a:t>2015</a:t>
                      </a:r>
                      <a:endParaRPr lang="en-US" sz="2000" dirty="0">
                        <a:solidFill>
                          <a:schemeClr val="tx1"/>
                        </a:solidFill>
                      </a:endParaRPr>
                    </a:p>
                  </a:txBody>
                  <a:tcPr marL="106924" marR="106924" marT="50407" marB="50407">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tc hMerge="1">
                  <a:txBody>
                    <a:bodyPr/>
                    <a:lstStyle/>
                    <a:p>
                      <a:endParaRPr lang="fi-FI"/>
                    </a:p>
                  </a:txBody>
                  <a:tcPr/>
                </a:tc>
                <a:tc gridSpan="4">
                  <a:txBody>
                    <a:bodyPr/>
                    <a:lstStyle/>
                    <a:p>
                      <a:pPr algn="ctr"/>
                      <a:r>
                        <a:rPr lang="fi-FI" sz="2000" dirty="0" smtClean="0">
                          <a:solidFill>
                            <a:schemeClr val="tx1"/>
                          </a:solidFill>
                        </a:rPr>
                        <a:t>2016</a:t>
                      </a:r>
                      <a:endParaRPr lang="en-US" sz="2000" dirty="0">
                        <a:solidFill>
                          <a:schemeClr val="tx1"/>
                        </a:solidFill>
                      </a:endParaRPr>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tc hMerge="1">
                  <a:txBody>
                    <a:bodyPr/>
                    <a:lstStyle/>
                    <a:p>
                      <a:endParaRPr lang="fi-FI"/>
                    </a:p>
                  </a:txBody>
                  <a:tcPr/>
                </a:tc>
                <a:tc gridSpan="4">
                  <a:txBody>
                    <a:bodyPr/>
                    <a:lstStyle/>
                    <a:p>
                      <a:pPr algn="ctr"/>
                      <a:r>
                        <a:rPr lang="fi-FI" sz="2000" dirty="0" smtClean="0">
                          <a:solidFill>
                            <a:schemeClr val="tx1"/>
                          </a:solidFill>
                        </a:rPr>
                        <a:t>2017</a:t>
                      </a:r>
                      <a:endParaRPr lang="en-US" sz="2000" dirty="0">
                        <a:solidFill>
                          <a:schemeClr val="tx1"/>
                        </a:solidFill>
                      </a:endParaRPr>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tc hMerge="1">
                  <a:txBody>
                    <a:bodyPr/>
                    <a:lstStyle/>
                    <a:p>
                      <a:endParaRPr lang="fi-FI"/>
                    </a:p>
                  </a:txBody>
                  <a:tcPr/>
                </a:tc>
                <a:tc gridSpan="4">
                  <a:txBody>
                    <a:bodyPr/>
                    <a:lstStyle/>
                    <a:p>
                      <a:pPr algn="ctr"/>
                      <a:r>
                        <a:rPr lang="fi-FI" sz="2000" dirty="0" smtClean="0">
                          <a:solidFill>
                            <a:schemeClr val="tx1"/>
                          </a:solidFill>
                        </a:rPr>
                        <a:t>2018</a:t>
                      </a:r>
                      <a:endParaRPr lang="en-US" sz="2000" dirty="0">
                        <a:solidFill>
                          <a:schemeClr val="tx1"/>
                        </a:solidFill>
                      </a:endParaRPr>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tc hMerge="1">
                  <a:txBody>
                    <a:bodyPr/>
                    <a:lstStyle/>
                    <a:p>
                      <a:endParaRPr lang="fi-FI"/>
                    </a:p>
                  </a:txBody>
                  <a:tcPr/>
                </a:tc>
                <a:tc gridSpan="4">
                  <a:txBody>
                    <a:bodyPr/>
                    <a:lstStyle/>
                    <a:p>
                      <a:pPr algn="ctr"/>
                      <a:r>
                        <a:rPr lang="en-US" sz="2000" dirty="0" smtClean="0">
                          <a:solidFill>
                            <a:schemeClr val="tx1"/>
                          </a:solidFill>
                        </a:rPr>
                        <a:t>2019</a:t>
                      </a:r>
                      <a:endParaRPr lang="en-US" sz="2000" dirty="0">
                        <a:solidFill>
                          <a:schemeClr val="tx1"/>
                        </a:solidFill>
                      </a:endParaRPr>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tc hMerge="1">
                  <a:txBody>
                    <a:bodyPr/>
                    <a:lstStyle/>
                    <a:p>
                      <a:endParaRPr lang="fi-FI"/>
                    </a:p>
                  </a:txBody>
                  <a:tcPr/>
                </a:tc>
                <a:tc gridSpan="4">
                  <a:txBody>
                    <a:bodyPr/>
                    <a:lstStyle/>
                    <a:p>
                      <a:pPr algn="ctr"/>
                      <a:r>
                        <a:rPr lang="en-US" sz="2000" dirty="0" smtClean="0">
                          <a:solidFill>
                            <a:schemeClr val="tx1"/>
                          </a:solidFill>
                        </a:rPr>
                        <a:t>2020</a:t>
                      </a:r>
                      <a:endParaRPr lang="en-US" sz="2000" dirty="0">
                        <a:solidFill>
                          <a:schemeClr val="tx1"/>
                        </a:solidFill>
                      </a:endParaRPr>
                    </a:p>
                  </a:txBody>
                  <a:tcPr marL="106924" marR="106924" marT="50407" marB="50407">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tc hMerge="1">
                  <a:txBody>
                    <a:bodyPr/>
                    <a:lstStyle/>
                    <a:p>
                      <a:pPr algn="ctr"/>
                      <a:endParaRPr lang="en-US" sz="2000" dirty="0">
                        <a:solidFill>
                          <a:schemeClr val="tx1"/>
                        </a:solidFill>
                      </a:endParaRPr>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hMerge="1">
                  <a:txBody>
                    <a:bodyPr/>
                    <a:lstStyle/>
                    <a:p>
                      <a:pPr algn="ctr"/>
                      <a:endParaRPr lang="en-US" sz="2000" dirty="0">
                        <a:solidFill>
                          <a:schemeClr val="tx1"/>
                        </a:solidFill>
                      </a:endParaRPr>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hMerge="1">
                  <a:txBody>
                    <a:bodyPr/>
                    <a:lstStyle/>
                    <a:p>
                      <a:pPr algn="ctr"/>
                      <a:endParaRPr lang="en-US" sz="2000" dirty="0">
                        <a:solidFill>
                          <a:schemeClr val="tx1"/>
                        </a:solidFill>
                      </a:endParaRPr>
                    </a:p>
                  </a:txBody>
                  <a:tcPr marL="106924" marR="106924" marT="50407" marB="50407">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tr>
              <a:tr h="325468">
                <a:tc>
                  <a:txBody>
                    <a:bodyPr/>
                    <a:lstStyle/>
                    <a:p>
                      <a:pPr algn="ctr"/>
                      <a:r>
                        <a:rPr lang="en-US" sz="1200" b="1" dirty="0" smtClean="0"/>
                        <a:t>Q1</a:t>
                      </a:r>
                      <a:endParaRPr lang="en-US" sz="1200" b="1" dirty="0"/>
                    </a:p>
                  </a:txBody>
                  <a:tcPr marL="106924" marR="106924" marT="50407" marB="50407">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Q2</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Q3</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Q4</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Q1</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Q2</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Q3</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Q4</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Q1</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Q2</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Q3</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Q4</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Q1</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Q2</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Q3</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Q4</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Q1</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Q2</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Q3</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Q4</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Q1</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Q2</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Q3</a:t>
                      </a:r>
                      <a:endParaRPr lang="en-US" sz="12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a:r>
                        <a:rPr lang="en-US" sz="1200" b="1" dirty="0" smtClean="0"/>
                        <a:t>Q4</a:t>
                      </a:r>
                      <a:endParaRPr lang="en-US" sz="1200" b="1" dirty="0"/>
                    </a:p>
                  </a:txBody>
                  <a:tcPr marL="106924" marR="106924" marT="50407" marB="50407">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r>
              <a:tr h="5257567">
                <a:tc>
                  <a:txBody>
                    <a:bodyPr/>
                    <a:lstStyle/>
                    <a:p>
                      <a:endParaRPr lang="en-US" sz="2000" dirty="0"/>
                    </a:p>
                  </a:txBody>
                  <a:tcPr marL="106924" marR="106924" marT="50407" marB="50407">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b="1"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endParaRPr lang="en-US" sz="2000" dirty="0"/>
                    </a:p>
                  </a:txBody>
                  <a:tcPr marL="106924" marR="106924" marT="50407" marB="50407">
                    <a:lnL w="12700" cap="flat" cmpd="sng" algn="ctr">
                      <a:solidFill>
                        <a:schemeClr val="bg2"/>
                      </a:solidFill>
                      <a:prstDash val="solid"/>
                      <a:round/>
                      <a:headEnd type="none" w="med" len="med"/>
                      <a:tailEnd type="none" w="med" len="med"/>
                    </a:lnL>
                  </a:tcPr>
                </a:tc>
              </a:tr>
            </a:tbl>
          </a:graphicData>
        </a:graphic>
      </p:graphicFrame>
      <p:sp>
        <p:nvSpPr>
          <p:cNvPr id="57" name="Viisikulmio 56"/>
          <p:cNvSpPr/>
          <p:nvPr/>
        </p:nvSpPr>
        <p:spPr bwMode="auto">
          <a:xfrm>
            <a:off x="5977625" y="5741988"/>
            <a:ext cx="3257507" cy="252412"/>
          </a:xfrm>
          <a:prstGeom prst="homePlat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35997" tIns="35997" rIns="35997" bIns="35997"/>
          <a:lstStyle/>
          <a:p>
            <a:pPr defTabSz="1042907" eaLnBrk="1" hangingPunct="1">
              <a:spcBef>
                <a:spcPct val="20000"/>
              </a:spcBef>
              <a:defRPr/>
            </a:pPr>
            <a:r>
              <a:rPr lang="fi-FI" sz="1400" b="1" dirty="0">
                <a:solidFill>
                  <a:schemeClr val="bg1"/>
                </a:solidFill>
              </a:rPr>
              <a:t>Laajat käyttöönotot</a:t>
            </a:r>
          </a:p>
        </p:txBody>
      </p:sp>
      <p:sp>
        <p:nvSpPr>
          <p:cNvPr id="72" name="5-sakarainen tähti 71"/>
          <p:cNvSpPr/>
          <p:nvPr/>
        </p:nvSpPr>
        <p:spPr bwMode="auto">
          <a:xfrm>
            <a:off x="8702675" y="5868194"/>
            <a:ext cx="215900" cy="215900"/>
          </a:xfrm>
          <a:prstGeom prst="star5">
            <a:avLst/>
          </a:prstGeom>
          <a:solidFill>
            <a:srgbClr val="00B0F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10313" name="Suorakulmio 10"/>
          <p:cNvSpPr>
            <a:spLocks noChangeArrowheads="1"/>
          </p:cNvSpPr>
          <p:nvPr/>
        </p:nvSpPr>
        <p:spPr bwMode="auto">
          <a:xfrm>
            <a:off x="8334376" y="6719121"/>
            <a:ext cx="1909763" cy="314325"/>
          </a:xfrm>
          <a:prstGeom prst="rect">
            <a:avLst/>
          </a:prstGeom>
          <a:solidFill>
            <a:schemeClr val="bg1"/>
          </a:solidFill>
          <a:ln w="9525" algn="ctr">
            <a:solidFill>
              <a:schemeClr val="tx2"/>
            </a:solidFill>
            <a:round/>
            <a:headEnd/>
            <a:tailEnd/>
          </a:ln>
        </p:spPr>
        <p:txBody>
          <a:bodyPr lIns="0" tIns="0" rIns="0" bIns="0"/>
          <a:lstStyle/>
          <a:p>
            <a:pPr marL="847659" indent="-325413" defTabSz="1042907" eaLnBrk="1" hangingPunct="1">
              <a:spcBef>
                <a:spcPct val="20000"/>
              </a:spcBef>
              <a:buFontTx/>
              <a:buChar char="•"/>
            </a:pPr>
            <a:endParaRPr lang="fi-FI" altLang="fi-FI" sz="1400"/>
          </a:p>
        </p:txBody>
      </p:sp>
      <p:sp>
        <p:nvSpPr>
          <p:cNvPr id="10314" name="Otsikko 1"/>
          <p:cNvSpPr>
            <a:spLocks noGrp="1"/>
          </p:cNvSpPr>
          <p:nvPr>
            <p:ph type="title"/>
          </p:nvPr>
        </p:nvSpPr>
        <p:spPr>
          <a:xfrm>
            <a:off x="2393951" y="468313"/>
            <a:ext cx="7521575" cy="360362"/>
          </a:xfrm>
        </p:spPr>
        <p:txBody>
          <a:bodyPr/>
          <a:lstStyle/>
          <a:p>
            <a:pPr eaLnBrk="1" hangingPunct="1"/>
            <a:r>
              <a:rPr lang="fi-FI" altLang="fi-FI" sz="2400" dirty="0">
                <a:ea typeface="ＭＳ Ｐゴシック" pitchFamily="34" charset="-128"/>
              </a:rPr>
              <a:t>Toteutus- ja käyttöönotto – Pääprojektit ja </a:t>
            </a:r>
            <a:r>
              <a:rPr lang="fi-FI" altLang="fi-FI" sz="2400" dirty="0" smtClean="0">
                <a:ea typeface="ＭＳ Ｐゴシック" pitchFamily="34" charset="-128"/>
              </a:rPr>
              <a:t>aikatauluarvio (päivitetty tarjouksen perusteella)</a:t>
            </a:r>
            <a:endParaRPr lang="fi-FI" altLang="fi-FI" sz="2400" dirty="0">
              <a:ea typeface="ＭＳ Ｐゴシック" pitchFamily="34" charset="-128"/>
            </a:endParaRPr>
          </a:p>
        </p:txBody>
      </p:sp>
      <p:sp>
        <p:nvSpPr>
          <p:cNvPr id="54" name="Viisikulmio 53"/>
          <p:cNvSpPr/>
          <p:nvPr/>
        </p:nvSpPr>
        <p:spPr bwMode="auto">
          <a:xfrm>
            <a:off x="1939967" y="2323878"/>
            <a:ext cx="7404060" cy="250825"/>
          </a:xfrm>
          <a:prstGeom prst="homePlat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35997" tIns="35997" rIns="35997" bIns="35997"/>
          <a:lstStyle/>
          <a:p>
            <a:pPr defTabSz="1042907" eaLnBrk="1" hangingPunct="1">
              <a:spcBef>
                <a:spcPct val="20000"/>
              </a:spcBef>
              <a:defRPr/>
            </a:pPr>
            <a:r>
              <a:rPr lang="fi-FI" sz="1400" b="1" dirty="0" smtClean="0">
                <a:solidFill>
                  <a:schemeClr val="bg1"/>
                </a:solidFill>
              </a:rPr>
              <a:t>	Toteutus</a:t>
            </a:r>
            <a:endParaRPr lang="fi-FI" sz="1400" b="1" dirty="0">
              <a:solidFill>
                <a:schemeClr val="bg1"/>
              </a:solidFill>
            </a:endParaRPr>
          </a:p>
        </p:txBody>
      </p:sp>
      <p:sp>
        <p:nvSpPr>
          <p:cNvPr id="56" name="Viisikulmio 55"/>
          <p:cNvSpPr/>
          <p:nvPr/>
        </p:nvSpPr>
        <p:spPr bwMode="auto">
          <a:xfrm>
            <a:off x="4898957" y="3883496"/>
            <a:ext cx="1836737" cy="285750"/>
          </a:xfrm>
          <a:prstGeom prst="homePlat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35997" tIns="35997" rIns="35997" bIns="35997"/>
          <a:lstStyle/>
          <a:p>
            <a:pPr algn="ctr" defTabSz="1042907" eaLnBrk="1" hangingPunct="1">
              <a:spcBef>
                <a:spcPct val="20000"/>
              </a:spcBef>
              <a:defRPr/>
            </a:pPr>
            <a:r>
              <a:rPr lang="fi-FI" sz="1400" b="1" dirty="0" smtClean="0">
                <a:solidFill>
                  <a:schemeClr val="bg1"/>
                </a:solidFill>
              </a:rPr>
              <a:t>1. käyttöönotto</a:t>
            </a:r>
            <a:endParaRPr lang="fi-FI" sz="1400" b="1" dirty="0">
              <a:solidFill>
                <a:schemeClr val="bg1"/>
              </a:solidFill>
            </a:endParaRPr>
          </a:p>
        </p:txBody>
      </p:sp>
      <p:sp>
        <p:nvSpPr>
          <p:cNvPr id="3" name="5-sakarainen tähti 2"/>
          <p:cNvSpPr/>
          <p:nvPr/>
        </p:nvSpPr>
        <p:spPr bwMode="auto">
          <a:xfrm>
            <a:off x="5594669" y="4061296"/>
            <a:ext cx="215900" cy="215900"/>
          </a:xfrm>
          <a:prstGeom prst="star5">
            <a:avLst/>
          </a:prstGeom>
          <a:solidFill>
            <a:srgbClr val="FFFF0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59" name="5-sakarainen tähti 58"/>
          <p:cNvSpPr/>
          <p:nvPr/>
        </p:nvSpPr>
        <p:spPr bwMode="auto">
          <a:xfrm>
            <a:off x="7242912" y="5886450"/>
            <a:ext cx="215900" cy="215900"/>
          </a:xfrm>
          <a:prstGeom prst="star5">
            <a:avLst/>
          </a:prstGeom>
          <a:solidFill>
            <a:srgbClr val="FFFF0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60" name="5-sakarainen tähti 59"/>
          <p:cNvSpPr/>
          <p:nvPr/>
        </p:nvSpPr>
        <p:spPr bwMode="auto">
          <a:xfrm>
            <a:off x="8307389" y="5886450"/>
            <a:ext cx="215900" cy="215900"/>
          </a:xfrm>
          <a:prstGeom prst="star5">
            <a:avLst/>
          </a:prstGeom>
          <a:solidFill>
            <a:srgbClr val="FFFF0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63" name="5-sakarainen tähti 62"/>
          <p:cNvSpPr/>
          <p:nvPr/>
        </p:nvSpPr>
        <p:spPr bwMode="auto">
          <a:xfrm>
            <a:off x="8778621" y="5886450"/>
            <a:ext cx="215900" cy="215900"/>
          </a:xfrm>
          <a:prstGeom prst="star5">
            <a:avLst/>
          </a:prstGeom>
          <a:solidFill>
            <a:srgbClr val="FFFF0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66" name="5-sakarainen tähti 65"/>
          <p:cNvSpPr/>
          <p:nvPr/>
        </p:nvSpPr>
        <p:spPr bwMode="auto">
          <a:xfrm>
            <a:off x="8415339" y="6753277"/>
            <a:ext cx="215900" cy="217487"/>
          </a:xfrm>
          <a:prstGeom prst="star5">
            <a:avLst/>
          </a:prstGeom>
          <a:solidFill>
            <a:srgbClr val="FFFF0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sz="1400">
              <a:cs typeface="+mn-cs"/>
            </a:endParaRPr>
          </a:p>
        </p:txBody>
      </p:sp>
      <p:sp>
        <p:nvSpPr>
          <p:cNvPr id="10327" name="Tekstiruutu 3"/>
          <p:cNvSpPr txBox="1">
            <a:spLocks noChangeArrowheads="1"/>
          </p:cNvSpPr>
          <p:nvPr/>
        </p:nvSpPr>
        <p:spPr bwMode="auto">
          <a:xfrm>
            <a:off x="8702675" y="6756453"/>
            <a:ext cx="1447818" cy="26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spAutoFit/>
          </a:bodyPr>
          <a:lstStyle>
            <a:lvl1pPr>
              <a:defRPr sz="2600">
                <a:solidFill>
                  <a:schemeClr val="tx1"/>
                </a:solidFill>
                <a:latin typeface="Arial" charset="0"/>
              </a:defRPr>
            </a:lvl1pPr>
            <a:lvl2pPr marL="742950" indent="-285750">
              <a:defRPr sz="2200">
                <a:solidFill>
                  <a:schemeClr val="tx1"/>
                </a:solidFill>
                <a:latin typeface="Arial" charset="0"/>
              </a:defRPr>
            </a:lvl2pPr>
            <a:lvl3pPr marL="1143000" indent="-228600">
              <a:defRPr sz="2000">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hangingPunct="0">
              <a:defRPr>
                <a:solidFill>
                  <a:schemeClr val="tx1"/>
                </a:solidFill>
                <a:latin typeface="Arial" charset="0"/>
              </a:defRPr>
            </a:lvl6pPr>
            <a:lvl7pPr marL="2971800" indent="-228600" eaLnBrk="0" hangingPunct="0">
              <a:defRPr>
                <a:solidFill>
                  <a:schemeClr val="tx1"/>
                </a:solidFill>
                <a:latin typeface="Arial" charset="0"/>
              </a:defRPr>
            </a:lvl7pPr>
            <a:lvl8pPr marL="3429000" indent="-228600" eaLnBrk="0" hangingPunct="0">
              <a:defRPr>
                <a:solidFill>
                  <a:schemeClr val="tx1"/>
                </a:solidFill>
                <a:latin typeface="Arial" charset="0"/>
              </a:defRPr>
            </a:lvl8pPr>
            <a:lvl9pPr marL="3886200" indent="-228600" eaLnBrk="0" hangingPunct="0">
              <a:defRPr>
                <a:solidFill>
                  <a:schemeClr val="tx1"/>
                </a:solidFill>
                <a:latin typeface="Arial" charset="0"/>
              </a:defRPr>
            </a:lvl9pPr>
          </a:lstStyle>
          <a:p>
            <a:pPr eaLnBrk="1" hangingPunct="1">
              <a:spcBef>
                <a:spcPct val="20000"/>
              </a:spcBef>
            </a:pPr>
            <a:r>
              <a:rPr lang="fi-FI" altLang="fi-FI" sz="1050"/>
              <a:t>= käyttöönottohetkiä</a:t>
            </a:r>
          </a:p>
        </p:txBody>
      </p:sp>
      <p:sp>
        <p:nvSpPr>
          <p:cNvPr id="69" name="Kuvaselitesuorakulmio 68"/>
          <p:cNvSpPr>
            <a:spLocks noChangeArrowheads="1"/>
          </p:cNvSpPr>
          <p:nvPr/>
        </p:nvSpPr>
        <p:spPr bwMode="auto">
          <a:xfrm>
            <a:off x="88900" y="3886200"/>
            <a:ext cx="3962400" cy="1982788"/>
          </a:xfrm>
          <a:prstGeom prst="wedgeRectCallout">
            <a:avLst>
              <a:gd name="adj1" fmla="val -716"/>
              <a:gd name="adj2" fmla="val -80112"/>
            </a:avLst>
          </a:prstGeom>
          <a:solidFill>
            <a:schemeClr val="bg1"/>
          </a:solidFill>
          <a:ln w="9525" algn="ctr">
            <a:solidFill>
              <a:schemeClr val="tx1"/>
            </a:solidFill>
            <a:round/>
            <a:headEnd/>
            <a:tailEnd/>
          </a:ln>
        </p:spPr>
        <p:txBody>
          <a:bodyPr lIns="17999" tIns="17999" rIns="17999" bIns="17999" anchor="ctr"/>
          <a:lstStyle/>
          <a:p>
            <a:pPr defTabSz="1042907" eaLnBrk="1" hangingPunct="1">
              <a:spcBef>
                <a:spcPct val="20000"/>
              </a:spcBef>
              <a:defRPr/>
            </a:pPr>
            <a:r>
              <a:rPr lang="fi-FI" sz="1000" b="1" dirty="0">
                <a:cs typeface="+mn-cs"/>
              </a:rPr>
              <a:t>Toteutusprojekti sisältää:</a:t>
            </a:r>
          </a:p>
          <a:p>
            <a:pPr marL="171436" indent="-171436" defTabSz="1042907" eaLnBrk="1" hangingPunct="1">
              <a:spcBef>
                <a:spcPct val="20000"/>
              </a:spcBef>
              <a:buFontTx/>
              <a:buChar char="•"/>
              <a:defRPr/>
            </a:pPr>
            <a:r>
              <a:rPr lang="fi-FI" sz="1000" dirty="0">
                <a:cs typeface="+mn-cs"/>
              </a:rPr>
              <a:t>Lokalisointi, toteutus ja </a:t>
            </a:r>
            <a:r>
              <a:rPr lang="fi-FI" sz="1000" dirty="0" err="1">
                <a:cs typeface="+mn-cs"/>
              </a:rPr>
              <a:t>konfigurointi</a:t>
            </a:r>
            <a:endParaRPr lang="fi-FI" sz="1000" dirty="0">
              <a:cs typeface="+mn-cs"/>
            </a:endParaRPr>
          </a:p>
          <a:p>
            <a:pPr marL="171436" indent="-171436" defTabSz="1042907" eaLnBrk="1" hangingPunct="1">
              <a:spcBef>
                <a:spcPct val="20000"/>
              </a:spcBef>
              <a:buFontTx/>
              <a:buChar char="•"/>
              <a:defRPr/>
            </a:pPr>
            <a:r>
              <a:rPr lang="fi-FI" sz="1000" dirty="0">
                <a:cs typeface="+mn-cs"/>
              </a:rPr>
              <a:t>Testaukset hyväksymistestaus mukaan lukien</a:t>
            </a:r>
          </a:p>
          <a:p>
            <a:pPr marL="171436" indent="-171436" defTabSz="1042907" eaLnBrk="1" hangingPunct="1">
              <a:spcBef>
                <a:spcPct val="20000"/>
              </a:spcBef>
              <a:buFontTx/>
              <a:buChar char="•"/>
              <a:defRPr/>
            </a:pPr>
            <a:r>
              <a:rPr lang="fi-FI" sz="1000" dirty="0">
                <a:cs typeface="+mn-cs"/>
              </a:rPr>
              <a:t>Yhteiset integraatiot (määrittely, suunnittelu, toteutus, testaus)</a:t>
            </a:r>
          </a:p>
          <a:p>
            <a:pPr marL="171436" indent="-171436" defTabSz="1042907" eaLnBrk="1" hangingPunct="1">
              <a:spcBef>
                <a:spcPct val="20000"/>
              </a:spcBef>
              <a:buFontTx/>
              <a:buChar char="•"/>
              <a:defRPr/>
            </a:pPr>
            <a:r>
              <a:rPr lang="fi-FI" sz="1000" dirty="0">
                <a:cs typeface="+mn-cs"/>
              </a:rPr>
              <a:t>Migraatiosuunnittelut ja -valmistelut, toteutukset ja testaukset</a:t>
            </a:r>
          </a:p>
          <a:p>
            <a:pPr marL="171436" indent="-171436" defTabSz="1042907" eaLnBrk="1" hangingPunct="1">
              <a:spcBef>
                <a:spcPct val="20000"/>
              </a:spcBef>
              <a:buFontTx/>
              <a:buChar char="•"/>
              <a:defRPr/>
            </a:pPr>
            <a:r>
              <a:rPr lang="fi-FI" sz="1000" dirty="0">
                <a:cs typeface="+mn-cs"/>
              </a:rPr>
              <a:t>Koulutussuunnittelut ja –valmistelut</a:t>
            </a:r>
          </a:p>
          <a:p>
            <a:pPr marL="171436" indent="-171436" defTabSz="1042907" eaLnBrk="1" hangingPunct="1">
              <a:spcBef>
                <a:spcPct val="20000"/>
              </a:spcBef>
              <a:buFontTx/>
              <a:buChar char="•"/>
              <a:defRPr/>
            </a:pPr>
            <a:r>
              <a:rPr lang="fi-FI" sz="1000" dirty="0">
                <a:cs typeface="+mn-cs"/>
              </a:rPr>
              <a:t>Kehitys- ja Testausympäristöjen käynnistys</a:t>
            </a:r>
          </a:p>
          <a:p>
            <a:pPr marL="171436" indent="-171436" defTabSz="1042907" eaLnBrk="1" hangingPunct="1">
              <a:spcBef>
                <a:spcPct val="20000"/>
              </a:spcBef>
              <a:buFontTx/>
              <a:buChar char="•"/>
              <a:defRPr/>
            </a:pPr>
            <a:r>
              <a:rPr lang="fi-FI" sz="1000" dirty="0">
                <a:cs typeface="+mn-cs"/>
              </a:rPr>
              <a:t>Tukiorganisaation suunnittelu ja rakentaminen</a:t>
            </a:r>
          </a:p>
          <a:p>
            <a:pPr marL="171436" indent="-171436" defTabSz="1042907" eaLnBrk="1" hangingPunct="1">
              <a:spcBef>
                <a:spcPct val="20000"/>
              </a:spcBef>
              <a:buFontTx/>
              <a:buChar char="•"/>
              <a:defRPr/>
            </a:pPr>
            <a:r>
              <a:rPr lang="fi-FI" sz="1000" dirty="0">
                <a:cs typeface="+mn-cs"/>
              </a:rPr>
              <a:t>Pilotti- ja käyttöönottosuunnittelu</a:t>
            </a:r>
          </a:p>
          <a:p>
            <a:pPr marL="171436" indent="-171436" defTabSz="1042907" eaLnBrk="1" hangingPunct="1">
              <a:spcBef>
                <a:spcPct val="20000"/>
              </a:spcBef>
              <a:buFontTx/>
              <a:buChar char="•"/>
              <a:defRPr/>
            </a:pPr>
            <a:r>
              <a:rPr lang="fi-FI" sz="1000" dirty="0">
                <a:cs typeface="+mn-cs"/>
              </a:rPr>
              <a:t>Teknisten ympäristöjen suunnittelu, toteutus ja ylläpito</a:t>
            </a:r>
          </a:p>
        </p:txBody>
      </p:sp>
      <p:sp>
        <p:nvSpPr>
          <p:cNvPr id="70" name="Kuvaselitesuorakulmio 69"/>
          <p:cNvSpPr>
            <a:spLocks noChangeArrowheads="1"/>
          </p:cNvSpPr>
          <p:nvPr/>
        </p:nvSpPr>
        <p:spPr bwMode="auto">
          <a:xfrm>
            <a:off x="7434932" y="3369635"/>
            <a:ext cx="3082256" cy="1966448"/>
          </a:xfrm>
          <a:prstGeom prst="wedgeRectCallout">
            <a:avLst>
              <a:gd name="adj1" fmla="val -70627"/>
              <a:gd name="adj2" fmla="val -9329"/>
            </a:avLst>
          </a:prstGeom>
          <a:solidFill>
            <a:schemeClr val="bg1"/>
          </a:solidFill>
          <a:ln w="9525" algn="ctr">
            <a:solidFill>
              <a:schemeClr val="tx1"/>
            </a:solidFill>
            <a:round/>
            <a:headEnd/>
            <a:tailEnd/>
          </a:ln>
        </p:spPr>
        <p:txBody>
          <a:bodyPr lIns="17999" tIns="17999" rIns="17999" bIns="17999" anchor="ctr"/>
          <a:lstStyle/>
          <a:p>
            <a:pPr defTabSz="1042907" eaLnBrk="1" hangingPunct="1">
              <a:spcBef>
                <a:spcPct val="20000"/>
              </a:spcBef>
              <a:defRPr/>
            </a:pPr>
            <a:r>
              <a:rPr lang="fi-FI" sz="1000" b="1" dirty="0" smtClean="0">
                <a:cs typeface="+mn-cs"/>
              </a:rPr>
              <a:t>1. Käyttöönotto sisältää</a:t>
            </a:r>
            <a:r>
              <a:rPr lang="fi-FI" sz="1000" b="1" dirty="0">
                <a:cs typeface="+mn-cs"/>
              </a:rPr>
              <a:t>:</a:t>
            </a:r>
          </a:p>
          <a:p>
            <a:pPr marL="171436" indent="-171436" defTabSz="1042907" eaLnBrk="1" hangingPunct="1">
              <a:spcBef>
                <a:spcPct val="20000"/>
              </a:spcBef>
              <a:buFontTx/>
              <a:buChar char="•"/>
              <a:defRPr/>
            </a:pPr>
            <a:r>
              <a:rPr lang="fi-FI" sz="1000" dirty="0">
                <a:cs typeface="+mn-cs"/>
              </a:rPr>
              <a:t>Toimipaikkakohtainen </a:t>
            </a:r>
            <a:r>
              <a:rPr lang="fi-FI" sz="1000" dirty="0" err="1">
                <a:cs typeface="+mn-cs"/>
              </a:rPr>
              <a:t>konfigurointi</a:t>
            </a:r>
            <a:endParaRPr lang="fi-FI" sz="1000" dirty="0">
              <a:cs typeface="+mn-cs"/>
            </a:endParaRPr>
          </a:p>
          <a:p>
            <a:pPr marL="171436" indent="-171436" defTabSz="1042907" eaLnBrk="1" hangingPunct="1">
              <a:spcBef>
                <a:spcPct val="20000"/>
              </a:spcBef>
              <a:buFontTx/>
              <a:buChar char="•"/>
              <a:defRPr/>
            </a:pPr>
            <a:r>
              <a:rPr lang="fi-FI" sz="1000" b="1" dirty="0">
                <a:cs typeface="+mn-cs"/>
              </a:rPr>
              <a:t>Täysimittainen käyttöönotto pilottilaajuudessa</a:t>
            </a:r>
          </a:p>
          <a:p>
            <a:pPr marL="171436" indent="-171436" defTabSz="1042907" eaLnBrk="1" hangingPunct="1">
              <a:spcBef>
                <a:spcPct val="20000"/>
              </a:spcBef>
              <a:buFontTx/>
              <a:buChar char="•"/>
              <a:defRPr/>
            </a:pPr>
            <a:r>
              <a:rPr lang="fi-FI" sz="1000" dirty="0">
                <a:cs typeface="+mn-cs"/>
              </a:rPr>
              <a:t>Tuotantokonversioiden toteutus, arkistoinnin toteutus</a:t>
            </a:r>
          </a:p>
          <a:p>
            <a:pPr marL="171436" indent="-171436" defTabSz="1042907" eaLnBrk="1" hangingPunct="1">
              <a:spcBef>
                <a:spcPct val="20000"/>
              </a:spcBef>
              <a:buFontTx/>
              <a:buChar char="•"/>
              <a:defRPr/>
            </a:pPr>
            <a:r>
              <a:rPr lang="fi-FI" sz="1000" dirty="0">
                <a:cs typeface="+mn-cs"/>
              </a:rPr>
              <a:t>Koulutuksen toteutus</a:t>
            </a:r>
          </a:p>
          <a:p>
            <a:pPr marL="171436" indent="-171436" defTabSz="1042907" eaLnBrk="1" hangingPunct="1">
              <a:spcBef>
                <a:spcPct val="20000"/>
              </a:spcBef>
              <a:buFontTx/>
              <a:buChar char="•"/>
              <a:defRPr/>
            </a:pPr>
            <a:r>
              <a:rPr lang="fi-FI" sz="1000" dirty="0">
                <a:cs typeface="+mn-cs"/>
              </a:rPr>
              <a:t>Tuotantoympäristön käynnistys</a:t>
            </a:r>
          </a:p>
          <a:p>
            <a:pPr marL="171436" indent="-171436" defTabSz="1042907" eaLnBrk="1" hangingPunct="1">
              <a:spcBef>
                <a:spcPct val="20000"/>
              </a:spcBef>
              <a:buFontTx/>
              <a:buChar char="•"/>
              <a:defRPr/>
            </a:pPr>
            <a:r>
              <a:rPr lang="fi-FI" sz="1000" dirty="0">
                <a:cs typeface="+mn-cs"/>
              </a:rPr>
              <a:t>Tukiorganisaation käynnistys</a:t>
            </a:r>
          </a:p>
          <a:p>
            <a:pPr marL="171436" indent="-171436" defTabSz="1042907" eaLnBrk="1" hangingPunct="1">
              <a:spcBef>
                <a:spcPct val="20000"/>
              </a:spcBef>
              <a:buFontTx/>
              <a:buChar char="•"/>
              <a:defRPr/>
            </a:pPr>
            <a:r>
              <a:rPr lang="fi-FI" sz="1000" dirty="0">
                <a:cs typeface="+mn-cs"/>
              </a:rPr>
              <a:t>Ylläpitoprosessin käynnistys</a:t>
            </a:r>
          </a:p>
          <a:p>
            <a:pPr marL="171436" indent="-171436" defTabSz="1042907" eaLnBrk="1" hangingPunct="1">
              <a:spcBef>
                <a:spcPct val="20000"/>
              </a:spcBef>
              <a:buFontTx/>
              <a:buChar char="•"/>
              <a:defRPr/>
            </a:pPr>
            <a:r>
              <a:rPr lang="fi-FI" sz="1000" b="1" dirty="0">
                <a:cs typeface="+mn-cs"/>
              </a:rPr>
              <a:t>Ohjelmiston käyttö  </a:t>
            </a:r>
            <a:r>
              <a:rPr lang="fi-FI" sz="1000" dirty="0">
                <a:cs typeface="+mn-cs"/>
              </a:rPr>
              <a:t>(</a:t>
            </a:r>
            <a:r>
              <a:rPr lang="fi-FI" sz="1000" dirty="0" err="1">
                <a:cs typeface="+mn-cs"/>
              </a:rPr>
              <a:t>Väh</a:t>
            </a:r>
            <a:r>
              <a:rPr lang="fi-FI" sz="1000" dirty="0">
                <a:cs typeface="+mn-cs"/>
              </a:rPr>
              <a:t>. 6 kk. )</a:t>
            </a:r>
          </a:p>
        </p:txBody>
      </p:sp>
      <p:sp>
        <p:nvSpPr>
          <p:cNvPr id="71" name="Kuvaselitesuorakulmio 70"/>
          <p:cNvSpPr>
            <a:spLocks noChangeArrowheads="1"/>
          </p:cNvSpPr>
          <p:nvPr/>
        </p:nvSpPr>
        <p:spPr bwMode="auto">
          <a:xfrm>
            <a:off x="1396877" y="6102350"/>
            <a:ext cx="4897438" cy="1328738"/>
          </a:xfrm>
          <a:prstGeom prst="wedgeRectCallout">
            <a:avLst>
              <a:gd name="adj1" fmla="val 42008"/>
              <a:gd name="adj2" fmla="val -65900"/>
            </a:avLst>
          </a:prstGeom>
          <a:solidFill>
            <a:schemeClr val="bg1"/>
          </a:solidFill>
          <a:ln w="9525" algn="ctr">
            <a:solidFill>
              <a:schemeClr val="tx1"/>
            </a:solidFill>
            <a:round/>
            <a:headEnd/>
            <a:tailEnd/>
          </a:ln>
        </p:spPr>
        <p:txBody>
          <a:bodyPr lIns="17999" tIns="17999" rIns="17999" bIns="17999" anchor="ctr"/>
          <a:lstStyle/>
          <a:p>
            <a:pPr defTabSz="1042907" eaLnBrk="1" hangingPunct="1">
              <a:spcBef>
                <a:spcPct val="20000"/>
              </a:spcBef>
              <a:defRPr/>
            </a:pPr>
            <a:r>
              <a:rPr lang="fi-FI" sz="1000" b="1" dirty="0">
                <a:cs typeface="+mn-cs"/>
              </a:rPr>
              <a:t>Kukin käyttöönotto sisältää:</a:t>
            </a:r>
          </a:p>
          <a:p>
            <a:pPr marL="171436" indent="-171436" defTabSz="1042907" eaLnBrk="1" hangingPunct="1">
              <a:spcBef>
                <a:spcPct val="20000"/>
              </a:spcBef>
              <a:buFontTx/>
              <a:buChar char="•"/>
              <a:defRPr/>
            </a:pPr>
            <a:r>
              <a:rPr lang="fi-FI" sz="1000" dirty="0">
                <a:cs typeface="+mn-cs"/>
              </a:rPr>
              <a:t>Toimipaikkakohtainen </a:t>
            </a:r>
            <a:r>
              <a:rPr lang="fi-FI" sz="1000" dirty="0" err="1">
                <a:cs typeface="+mn-cs"/>
              </a:rPr>
              <a:t>konfigurointi</a:t>
            </a:r>
            <a:endParaRPr lang="fi-FI" sz="1000" dirty="0">
              <a:cs typeface="+mn-cs"/>
            </a:endParaRPr>
          </a:p>
          <a:p>
            <a:pPr marL="171436" indent="-171436" defTabSz="1042907" eaLnBrk="1" hangingPunct="1">
              <a:spcBef>
                <a:spcPct val="20000"/>
              </a:spcBef>
              <a:buFontTx/>
              <a:buChar char="•"/>
              <a:defRPr/>
            </a:pPr>
            <a:r>
              <a:rPr lang="fi-FI" sz="1000" dirty="0">
                <a:cs typeface="+mn-cs"/>
              </a:rPr>
              <a:t>Täysimittainen käyttöönotto toimipaikkakohtaisessa laajuudessa</a:t>
            </a:r>
          </a:p>
          <a:p>
            <a:pPr marL="171436" indent="-171436" defTabSz="1042907" eaLnBrk="1" hangingPunct="1">
              <a:spcBef>
                <a:spcPct val="20000"/>
              </a:spcBef>
              <a:buFontTx/>
              <a:buChar char="•"/>
              <a:defRPr/>
            </a:pPr>
            <a:r>
              <a:rPr lang="fi-FI" sz="1000" dirty="0">
                <a:cs typeface="+mn-cs"/>
              </a:rPr>
              <a:t>Tuotantokonversioiden toteutus, arkistoinnin toteutus</a:t>
            </a:r>
          </a:p>
          <a:p>
            <a:pPr marL="171436" indent="-171436" defTabSz="1042907" eaLnBrk="1" hangingPunct="1">
              <a:spcBef>
                <a:spcPct val="20000"/>
              </a:spcBef>
              <a:buFontTx/>
              <a:buChar char="•"/>
              <a:defRPr/>
            </a:pPr>
            <a:r>
              <a:rPr lang="fi-FI" sz="1000" dirty="0">
                <a:cs typeface="+mn-cs"/>
              </a:rPr>
              <a:t>Koulutuksen toteutus</a:t>
            </a:r>
          </a:p>
          <a:p>
            <a:pPr marL="171436" indent="-171436" defTabSz="1042907" eaLnBrk="1" hangingPunct="1">
              <a:spcBef>
                <a:spcPct val="20000"/>
              </a:spcBef>
              <a:buFontTx/>
              <a:buChar char="•"/>
              <a:defRPr/>
            </a:pPr>
            <a:r>
              <a:rPr lang="fi-FI" sz="1000" dirty="0">
                <a:cs typeface="+mn-cs"/>
              </a:rPr>
              <a:t>Tukiorganisaation laajennus</a:t>
            </a:r>
          </a:p>
        </p:txBody>
      </p:sp>
      <p:sp>
        <p:nvSpPr>
          <p:cNvPr id="13" name="Tekstiruutu 12"/>
          <p:cNvSpPr txBox="1">
            <a:spLocks noChangeArrowheads="1"/>
          </p:cNvSpPr>
          <p:nvPr/>
        </p:nvSpPr>
        <p:spPr bwMode="auto">
          <a:xfrm>
            <a:off x="2372907" y="2609627"/>
            <a:ext cx="3106453" cy="1243012"/>
          </a:xfrm>
          <a:prstGeom prst="rect">
            <a:avLst/>
          </a:prstGeom>
          <a:solidFill>
            <a:srgbClr val="FFFFFF">
              <a:alpha val="50195"/>
            </a:srgbClr>
          </a:solidFill>
          <a:ln w="9525">
            <a:solidFill>
              <a:schemeClr val="tx2"/>
            </a:solidFill>
            <a:prstDash val="dash"/>
            <a:miter lim="800000"/>
            <a:headEnd/>
            <a:tailEnd/>
          </a:ln>
        </p:spPr>
        <p:txBody>
          <a:bodyPr lIns="91433" tIns="45717" rIns="91433" bIns="45717"/>
          <a:lstStyle>
            <a:lvl1pPr marL="171450" indent="-171450">
              <a:defRPr sz="2600">
                <a:solidFill>
                  <a:schemeClr val="tx1"/>
                </a:solidFill>
                <a:latin typeface="Arial" charset="0"/>
              </a:defRPr>
            </a:lvl1pPr>
            <a:lvl2pPr marL="742950" indent="-285750">
              <a:defRPr sz="2200">
                <a:solidFill>
                  <a:schemeClr val="tx1"/>
                </a:solidFill>
                <a:latin typeface="Arial" charset="0"/>
              </a:defRPr>
            </a:lvl2pPr>
            <a:lvl3pPr marL="1143000" indent="-228600">
              <a:defRPr sz="2000">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hangingPunct="0">
              <a:defRPr>
                <a:solidFill>
                  <a:schemeClr val="tx1"/>
                </a:solidFill>
                <a:latin typeface="Arial" charset="0"/>
              </a:defRPr>
            </a:lvl6pPr>
            <a:lvl7pPr marL="2971800" indent="-228600" eaLnBrk="0" hangingPunct="0">
              <a:defRPr>
                <a:solidFill>
                  <a:schemeClr val="tx1"/>
                </a:solidFill>
                <a:latin typeface="Arial" charset="0"/>
              </a:defRPr>
            </a:lvl7pPr>
            <a:lvl8pPr marL="3429000" indent="-228600" eaLnBrk="0" hangingPunct="0">
              <a:defRPr>
                <a:solidFill>
                  <a:schemeClr val="tx1"/>
                </a:solidFill>
                <a:latin typeface="Arial" charset="0"/>
              </a:defRPr>
            </a:lvl8pPr>
            <a:lvl9pPr marL="3886200" indent="-228600" eaLnBrk="0" hangingPunct="0">
              <a:defRPr>
                <a:solidFill>
                  <a:schemeClr val="tx1"/>
                </a:solidFill>
                <a:latin typeface="Arial" charset="0"/>
              </a:defRPr>
            </a:lvl9pPr>
          </a:lstStyle>
          <a:p>
            <a:pPr eaLnBrk="1" hangingPunct="1">
              <a:spcBef>
                <a:spcPct val="20000"/>
              </a:spcBef>
              <a:buFontTx/>
              <a:buChar char="•"/>
            </a:pPr>
            <a:r>
              <a:rPr lang="fi-FI" altLang="fi-FI" sz="1000" dirty="0"/>
              <a:t>Lähes koko terveydenhuollon toiminnallisuus</a:t>
            </a:r>
          </a:p>
          <a:p>
            <a:pPr eaLnBrk="1" hangingPunct="1">
              <a:spcBef>
                <a:spcPct val="20000"/>
              </a:spcBef>
              <a:buFontTx/>
              <a:buChar char="•"/>
            </a:pPr>
            <a:r>
              <a:rPr lang="fi-FI" altLang="fi-FI" sz="1000" dirty="0"/>
              <a:t>Sosiaalihuollon pilottitoiminnallisuus</a:t>
            </a:r>
          </a:p>
          <a:p>
            <a:pPr eaLnBrk="1" hangingPunct="1">
              <a:spcBef>
                <a:spcPct val="20000"/>
              </a:spcBef>
              <a:buFontTx/>
              <a:buChar char="•"/>
            </a:pPr>
            <a:r>
              <a:rPr lang="fi-FI" altLang="fi-FI" sz="1000" dirty="0"/>
              <a:t>Kansalaisen portaalin tärkein toiminnallisuus. Palveluportaali</a:t>
            </a:r>
          </a:p>
          <a:p>
            <a:pPr eaLnBrk="1" hangingPunct="1">
              <a:spcBef>
                <a:spcPct val="20000"/>
              </a:spcBef>
              <a:buFontTx/>
              <a:buChar char="•"/>
            </a:pPr>
            <a:r>
              <a:rPr lang="fi-FI" altLang="fi-FI" sz="1000" dirty="0"/>
              <a:t>Pilottilaajuudessa tarvittavat integraatiot</a:t>
            </a:r>
          </a:p>
        </p:txBody>
      </p:sp>
      <p:sp>
        <p:nvSpPr>
          <p:cNvPr id="73" name="Tekstiruutu 72"/>
          <p:cNvSpPr txBox="1">
            <a:spLocks noChangeArrowheads="1"/>
          </p:cNvSpPr>
          <p:nvPr/>
        </p:nvSpPr>
        <p:spPr bwMode="auto">
          <a:xfrm>
            <a:off x="5776758" y="2609626"/>
            <a:ext cx="3148208" cy="615547"/>
          </a:xfrm>
          <a:prstGeom prst="rect">
            <a:avLst/>
          </a:prstGeom>
          <a:solidFill>
            <a:srgbClr val="FFFFFF">
              <a:alpha val="50195"/>
            </a:srgbClr>
          </a:solidFill>
          <a:ln w="9525">
            <a:solidFill>
              <a:schemeClr val="tx2"/>
            </a:solidFill>
            <a:prstDash val="dash"/>
            <a:miter lim="800000"/>
            <a:headEnd/>
            <a:tailEnd/>
          </a:ln>
        </p:spPr>
        <p:txBody>
          <a:bodyPr wrap="square" lIns="91433" tIns="45717" rIns="91433" bIns="45717">
            <a:spAutoFit/>
          </a:bodyPr>
          <a:lstStyle>
            <a:lvl1pPr marL="171450" indent="-171450">
              <a:defRPr sz="2600">
                <a:solidFill>
                  <a:schemeClr val="tx1"/>
                </a:solidFill>
                <a:latin typeface="Arial" charset="0"/>
              </a:defRPr>
            </a:lvl1pPr>
            <a:lvl2pPr marL="742950" indent="-285750">
              <a:defRPr sz="2200">
                <a:solidFill>
                  <a:schemeClr val="tx1"/>
                </a:solidFill>
                <a:latin typeface="Arial" charset="0"/>
              </a:defRPr>
            </a:lvl2pPr>
            <a:lvl3pPr marL="1143000" indent="-228600">
              <a:defRPr sz="2000">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hangingPunct="0">
              <a:defRPr>
                <a:solidFill>
                  <a:schemeClr val="tx1"/>
                </a:solidFill>
                <a:latin typeface="Arial" charset="0"/>
              </a:defRPr>
            </a:lvl6pPr>
            <a:lvl7pPr marL="2971800" indent="-228600" eaLnBrk="0" hangingPunct="0">
              <a:defRPr>
                <a:solidFill>
                  <a:schemeClr val="tx1"/>
                </a:solidFill>
                <a:latin typeface="Arial" charset="0"/>
              </a:defRPr>
            </a:lvl7pPr>
            <a:lvl8pPr marL="3429000" indent="-228600" eaLnBrk="0" hangingPunct="0">
              <a:defRPr>
                <a:solidFill>
                  <a:schemeClr val="tx1"/>
                </a:solidFill>
                <a:latin typeface="Arial" charset="0"/>
              </a:defRPr>
            </a:lvl8pPr>
            <a:lvl9pPr marL="3886200" indent="-228600" eaLnBrk="0" hangingPunct="0">
              <a:defRPr>
                <a:solidFill>
                  <a:schemeClr val="tx1"/>
                </a:solidFill>
                <a:latin typeface="Arial" charset="0"/>
              </a:defRPr>
            </a:lvl9pPr>
          </a:lstStyle>
          <a:p>
            <a:pPr eaLnBrk="1" hangingPunct="1">
              <a:spcBef>
                <a:spcPct val="20000"/>
              </a:spcBef>
              <a:buFontTx/>
              <a:buChar char="•"/>
            </a:pPr>
            <a:r>
              <a:rPr lang="fi-FI" altLang="fi-FI" sz="1000"/>
              <a:t>Sosiaalihuollon muut toiminnallisuudet</a:t>
            </a:r>
          </a:p>
          <a:p>
            <a:pPr eaLnBrk="1" hangingPunct="1">
              <a:spcBef>
                <a:spcPct val="20000"/>
              </a:spcBef>
              <a:buFontTx/>
              <a:buChar char="•"/>
            </a:pPr>
            <a:r>
              <a:rPr lang="fi-FI" altLang="fi-FI" sz="1000"/>
              <a:t>Kansalaisen portaalin loput toiminnallisuudet</a:t>
            </a:r>
          </a:p>
          <a:p>
            <a:pPr eaLnBrk="1" hangingPunct="1">
              <a:spcBef>
                <a:spcPct val="20000"/>
              </a:spcBef>
              <a:buFontTx/>
              <a:buChar char="•"/>
            </a:pPr>
            <a:r>
              <a:rPr lang="fi-FI" altLang="fi-FI" sz="1000"/>
              <a:t>Muut integraatiot</a:t>
            </a:r>
          </a:p>
        </p:txBody>
      </p:sp>
      <p:sp>
        <p:nvSpPr>
          <p:cNvPr id="74" name="Tekstiruutu 73"/>
          <p:cNvSpPr txBox="1">
            <a:spLocks noChangeArrowheads="1"/>
          </p:cNvSpPr>
          <p:nvPr/>
        </p:nvSpPr>
        <p:spPr bwMode="auto">
          <a:xfrm>
            <a:off x="5387055" y="4285134"/>
            <a:ext cx="1373188" cy="615547"/>
          </a:xfrm>
          <a:prstGeom prst="rect">
            <a:avLst/>
          </a:prstGeom>
          <a:solidFill>
            <a:srgbClr val="FFFFFF">
              <a:alpha val="50195"/>
            </a:srgbClr>
          </a:solidFill>
          <a:ln w="9525">
            <a:solidFill>
              <a:schemeClr val="tx2"/>
            </a:solidFill>
            <a:prstDash val="dash"/>
            <a:miter lim="800000"/>
            <a:headEnd/>
            <a:tailEnd/>
          </a:ln>
        </p:spPr>
        <p:txBody>
          <a:bodyPr lIns="91433" tIns="45717" rIns="91433" bIns="45717">
            <a:spAutoFit/>
          </a:bodyPr>
          <a:lstStyle>
            <a:lvl1pPr marL="171450" indent="-171450">
              <a:defRPr sz="2600">
                <a:solidFill>
                  <a:schemeClr val="tx1"/>
                </a:solidFill>
                <a:latin typeface="Arial" charset="0"/>
              </a:defRPr>
            </a:lvl1pPr>
            <a:lvl2pPr marL="742950" indent="-285750">
              <a:defRPr sz="2200">
                <a:solidFill>
                  <a:schemeClr val="tx1"/>
                </a:solidFill>
                <a:latin typeface="Arial" charset="0"/>
              </a:defRPr>
            </a:lvl2pPr>
            <a:lvl3pPr marL="1143000" indent="-228600">
              <a:defRPr sz="2000">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hangingPunct="0">
              <a:defRPr>
                <a:solidFill>
                  <a:schemeClr val="tx1"/>
                </a:solidFill>
                <a:latin typeface="Arial" charset="0"/>
              </a:defRPr>
            </a:lvl6pPr>
            <a:lvl7pPr marL="2971800" indent="-228600" eaLnBrk="0" hangingPunct="0">
              <a:defRPr>
                <a:solidFill>
                  <a:schemeClr val="tx1"/>
                </a:solidFill>
                <a:latin typeface="Arial" charset="0"/>
              </a:defRPr>
            </a:lvl7pPr>
            <a:lvl8pPr marL="3429000" indent="-228600" eaLnBrk="0" hangingPunct="0">
              <a:defRPr>
                <a:solidFill>
                  <a:schemeClr val="tx1"/>
                </a:solidFill>
                <a:latin typeface="Arial" charset="0"/>
              </a:defRPr>
            </a:lvl8pPr>
            <a:lvl9pPr marL="3886200" indent="-228600" eaLnBrk="0" hangingPunct="0">
              <a:defRPr>
                <a:solidFill>
                  <a:schemeClr val="tx1"/>
                </a:solidFill>
                <a:latin typeface="Arial" charset="0"/>
              </a:defRPr>
            </a:lvl9pPr>
          </a:lstStyle>
          <a:p>
            <a:pPr eaLnBrk="1" hangingPunct="1">
              <a:spcBef>
                <a:spcPct val="20000"/>
              </a:spcBef>
              <a:buFontTx/>
              <a:buChar char="•"/>
            </a:pPr>
            <a:r>
              <a:rPr lang="fi-FI" altLang="fi-FI" sz="1000"/>
              <a:t>Vantaa PTH</a:t>
            </a:r>
          </a:p>
          <a:p>
            <a:pPr eaLnBrk="1" hangingPunct="1">
              <a:spcBef>
                <a:spcPct val="20000"/>
              </a:spcBef>
              <a:buFontTx/>
              <a:buChar char="•"/>
            </a:pPr>
            <a:r>
              <a:rPr lang="fi-FI" altLang="fi-FI" sz="1000"/>
              <a:t>Vantaa SOS1</a:t>
            </a:r>
          </a:p>
          <a:p>
            <a:pPr eaLnBrk="1" hangingPunct="1">
              <a:spcBef>
                <a:spcPct val="20000"/>
              </a:spcBef>
              <a:buFontTx/>
              <a:buChar char="•"/>
            </a:pPr>
            <a:r>
              <a:rPr lang="fi-FI" altLang="fi-FI" sz="1000"/>
              <a:t>Peijas</a:t>
            </a:r>
          </a:p>
        </p:txBody>
      </p:sp>
      <p:sp>
        <p:nvSpPr>
          <p:cNvPr id="75" name="Tekstiruutu 74"/>
          <p:cNvSpPr txBox="1">
            <a:spLocks noChangeArrowheads="1"/>
          </p:cNvSpPr>
          <p:nvPr/>
        </p:nvSpPr>
        <p:spPr bwMode="auto">
          <a:xfrm>
            <a:off x="7104064" y="6229350"/>
            <a:ext cx="3148012" cy="400103"/>
          </a:xfrm>
          <a:prstGeom prst="rect">
            <a:avLst/>
          </a:prstGeom>
          <a:solidFill>
            <a:srgbClr val="FFFFFF">
              <a:alpha val="50195"/>
            </a:srgbClr>
          </a:solidFill>
          <a:ln w="9525">
            <a:solidFill>
              <a:schemeClr val="tx2"/>
            </a:solidFill>
            <a:prstDash val="dash"/>
            <a:miter lim="800000"/>
            <a:headEnd/>
            <a:tailEnd/>
          </a:ln>
        </p:spPr>
        <p:txBody>
          <a:bodyPr lIns="91433" tIns="45717" rIns="91433" bIns="45717">
            <a:spAutoFit/>
          </a:bodyPr>
          <a:lstStyle>
            <a:lvl1pPr marL="171450" indent="-171450">
              <a:defRPr sz="2600">
                <a:solidFill>
                  <a:schemeClr val="tx1"/>
                </a:solidFill>
                <a:latin typeface="Arial" charset="0"/>
              </a:defRPr>
            </a:lvl1pPr>
            <a:lvl2pPr marL="742950" indent="-285750">
              <a:defRPr sz="2200">
                <a:solidFill>
                  <a:schemeClr val="tx1"/>
                </a:solidFill>
                <a:latin typeface="Arial" charset="0"/>
              </a:defRPr>
            </a:lvl2pPr>
            <a:lvl3pPr marL="1143000" indent="-228600">
              <a:defRPr sz="2000">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hangingPunct="0">
              <a:defRPr>
                <a:solidFill>
                  <a:schemeClr val="tx1"/>
                </a:solidFill>
                <a:latin typeface="Arial" charset="0"/>
              </a:defRPr>
            </a:lvl6pPr>
            <a:lvl7pPr marL="2971800" indent="-228600" eaLnBrk="0" hangingPunct="0">
              <a:defRPr>
                <a:solidFill>
                  <a:schemeClr val="tx1"/>
                </a:solidFill>
                <a:latin typeface="Arial" charset="0"/>
              </a:defRPr>
            </a:lvl7pPr>
            <a:lvl8pPr marL="3429000" indent="-228600" eaLnBrk="0" hangingPunct="0">
              <a:defRPr>
                <a:solidFill>
                  <a:schemeClr val="tx1"/>
                </a:solidFill>
                <a:latin typeface="Arial" charset="0"/>
              </a:defRPr>
            </a:lvl8pPr>
            <a:lvl9pPr marL="3886200" indent="-228600" eaLnBrk="0" hangingPunct="0">
              <a:defRPr>
                <a:solidFill>
                  <a:schemeClr val="tx1"/>
                </a:solidFill>
                <a:latin typeface="Arial" charset="0"/>
              </a:defRPr>
            </a:lvl9pPr>
          </a:lstStyle>
          <a:p>
            <a:pPr eaLnBrk="1" hangingPunct="1">
              <a:spcBef>
                <a:spcPct val="20000"/>
              </a:spcBef>
              <a:buFontTx/>
              <a:buChar char="•"/>
            </a:pPr>
            <a:r>
              <a:rPr lang="fi-FI" altLang="fi-FI" sz="1000" dirty="0" smtClean="0"/>
              <a:t>Käyttöönottojärjestykseen ei sitouduta sopimuksessa</a:t>
            </a:r>
            <a:endParaRPr lang="fi-FI" altLang="fi-FI" sz="1000" dirty="0"/>
          </a:p>
        </p:txBody>
      </p:sp>
      <p:sp>
        <p:nvSpPr>
          <p:cNvPr id="26" name="5-sakarainen tähti 25"/>
          <p:cNvSpPr/>
          <p:nvPr/>
        </p:nvSpPr>
        <p:spPr bwMode="auto">
          <a:xfrm>
            <a:off x="1765088" y="2324349"/>
            <a:ext cx="215900" cy="215900"/>
          </a:xfrm>
          <a:prstGeom prst="star5">
            <a:avLst/>
          </a:prstGeom>
          <a:solidFill>
            <a:srgbClr val="92D05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27" name="5-sakarainen tähti 26"/>
          <p:cNvSpPr/>
          <p:nvPr/>
        </p:nvSpPr>
        <p:spPr bwMode="auto">
          <a:xfrm>
            <a:off x="1534620" y="2324349"/>
            <a:ext cx="215900" cy="215900"/>
          </a:xfrm>
          <a:prstGeom prst="star5">
            <a:avLst/>
          </a:prstGeom>
          <a:solidFill>
            <a:schemeClr val="bg1"/>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28" name="5-sakarainen tähti 27"/>
          <p:cNvSpPr/>
          <p:nvPr/>
        </p:nvSpPr>
        <p:spPr bwMode="auto">
          <a:xfrm>
            <a:off x="1041403" y="2341266"/>
            <a:ext cx="215900" cy="215900"/>
          </a:xfrm>
          <a:prstGeom prst="star5">
            <a:avLst/>
          </a:prstGeom>
          <a:solidFill>
            <a:schemeClr val="bg1"/>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2" name="Tekstiruutu 1"/>
          <p:cNvSpPr txBox="1"/>
          <p:nvPr/>
        </p:nvSpPr>
        <p:spPr>
          <a:xfrm>
            <a:off x="68487" y="2295556"/>
            <a:ext cx="843501" cy="261610"/>
          </a:xfrm>
          <a:prstGeom prst="rect">
            <a:avLst/>
          </a:prstGeom>
          <a:solidFill>
            <a:schemeClr val="bg1"/>
          </a:solidFill>
          <a:ln w="6350">
            <a:solidFill>
              <a:schemeClr val="tx1"/>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buNone/>
            </a:pPr>
            <a:r>
              <a:rPr lang="fi-FI" sz="1050" dirty="0" smtClean="0"/>
              <a:t>Tarjoukset</a:t>
            </a:r>
          </a:p>
        </p:txBody>
      </p:sp>
      <p:sp>
        <p:nvSpPr>
          <p:cNvPr id="30" name="Tekstiruutu 29"/>
          <p:cNvSpPr txBox="1"/>
          <p:nvPr/>
        </p:nvSpPr>
        <p:spPr>
          <a:xfrm>
            <a:off x="219514" y="2663484"/>
            <a:ext cx="1124026" cy="253916"/>
          </a:xfrm>
          <a:prstGeom prst="rect">
            <a:avLst/>
          </a:prstGeom>
          <a:solidFill>
            <a:schemeClr val="bg1"/>
          </a:solidFill>
          <a:ln w="6350">
            <a:solidFill>
              <a:schemeClr val="tx1"/>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buNone/>
            </a:pPr>
            <a:r>
              <a:rPr lang="fi-FI" sz="1050" dirty="0" smtClean="0"/>
              <a:t>Hankintapäätös</a:t>
            </a:r>
          </a:p>
        </p:txBody>
      </p:sp>
      <p:sp>
        <p:nvSpPr>
          <p:cNvPr id="31" name="Tekstiruutu 30"/>
          <p:cNvSpPr txBox="1"/>
          <p:nvPr/>
        </p:nvSpPr>
        <p:spPr>
          <a:xfrm>
            <a:off x="824169" y="3022882"/>
            <a:ext cx="710451" cy="253916"/>
          </a:xfrm>
          <a:prstGeom prst="rect">
            <a:avLst/>
          </a:prstGeom>
          <a:solidFill>
            <a:schemeClr val="bg1"/>
          </a:solidFill>
          <a:ln w="6350">
            <a:solidFill>
              <a:schemeClr val="tx1"/>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buNone/>
            </a:pPr>
            <a:r>
              <a:rPr lang="fi-FI" sz="1050" dirty="0" smtClean="0"/>
              <a:t>Sopimus</a:t>
            </a:r>
          </a:p>
        </p:txBody>
      </p:sp>
      <p:cxnSp>
        <p:nvCxnSpPr>
          <p:cNvPr id="6" name="Suora yhdysviiva 5"/>
          <p:cNvCxnSpPr>
            <a:stCxn id="31" idx="3"/>
            <a:endCxn id="26" idx="2"/>
          </p:cNvCxnSpPr>
          <p:nvPr/>
        </p:nvCxnSpPr>
        <p:spPr bwMode="auto">
          <a:xfrm flipV="1">
            <a:off x="1534620" y="2540248"/>
            <a:ext cx="271701" cy="609592"/>
          </a:xfrm>
          <a:prstGeom prst="line">
            <a:avLst/>
          </a:prstGeom>
          <a:noFill/>
          <a:ln w="9525" cap="flat" cmpd="sng" algn="ctr">
            <a:solidFill>
              <a:schemeClr val="tx1"/>
            </a:solidFill>
            <a:prstDash val="solid"/>
            <a:round/>
            <a:headEnd type="none" w="med" len="med"/>
            <a:tailEnd type="none" w="med" len="med"/>
          </a:ln>
          <a:effectLst/>
        </p:spPr>
      </p:cxnSp>
      <p:cxnSp>
        <p:nvCxnSpPr>
          <p:cNvPr id="34" name="Suora yhdysviiva 33"/>
          <p:cNvCxnSpPr>
            <a:stCxn id="30" idx="3"/>
            <a:endCxn id="27" idx="2"/>
          </p:cNvCxnSpPr>
          <p:nvPr/>
        </p:nvCxnSpPr>
        <p:spPr bwMode="auto">
          <a:xfrm flipV="1">
            <a:off x="1343540" y="2540248"/>
            <a:ext cx="232313" cy="250194"/>
          </a:xfrm>
          <a:prstGeom prst="line">
            <a:avLst/>
          </a:prstGeom>
          <a:noFill/>
          <a:ln w="9525" cap="flat" cmpd="sng" algn="ctr">
            <a:solidFill>
              <a:schemeClr val="tx1"/>
            </a:solidFill>
            <a:prstDash val="solid"/>
            <a:round/>
            <a:headEnd type="none" w="med" len="med"/>
            <a:tailEnd type="none" w="med" len="med"/>
          </a:ln>
          <a:effectLst/>
        </p:spPr>
      </p:cxnSp>
      <p:cxnSp>
        <p:nvCxnSpPr>
          <p:cNvPr id="38" name="Suora yhdysviiva 37"/>
          <p:cNvCxnSpPr>
            <a:stCxn id="2" idx="3"/>
            <a:endCxn id="28" idx="1"/>
          </p:cNvCxnSpPr>
          <p:nvPr/>
        </p:nvCxnSpPr>
        <p:spPr bwMode="auto">
          <a:xfrm flipV="1">
            <a:off x="911988" y="2423732"/>
            <a:ext cx="129415" cy="2629"/>
          </a:xfrm>
          <a:prstGeom prst="line">
            <a:avLst/>
          </a:prstGeom>
          <a:noFill/>
          <a:ln w="9525" cap="flat" cmpd="sng" algn="ctr">
            <a:solidFill>
              <a:schemeClr val="tx1"/>
            </a:solidFill>
            <a:prstDash val="solid"/>
            <a:round/>
            <a:headEnd type="none" w="med" len="med"/>
            <a:tailEnd type="none" w="med" len="med"/>
          </a:ln>
          <a:effectLst/>
        </p:spPr>
      </p:cxnSp>
      <p:sp>
        <p:nvSpPr>
          <p:cNvPr id="35" name="5-sakarainen tähti 34"/>
          <p:cNvSpPr/>
          <p:nvPr/>
        </p:nvSpPr>
        <p:spPr bwMode="auto">
          <a:xfrm>
            <a:off x="2225081" y="2324349"/>
            <a:ext cx="215900" cy="215900"/>
          </a:xfrm>
          <a:prstGeom prst="star5">
            <a:avLst/>
          </a:prstGeom>
          <a:solidFill>
            <a:srgbClr val="92D05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36" name="5-sakarainen tähti 35"/>
          <p:cNvSpPr/>
          <p:nvPr/>
        </p:nvSpPr>
        <p:spPr bwMode="auto">
          <a:xfrm>
            <a:off x="4051300" y="2324349"/>
            <a:ext cx="215900" cy="215900"/>
          </a:xfrm>
          <a:prstGeom prst="star5">
            <a:avLst/>
          </a:prstGeom>
          <a:solidFill>
            <a:srgbClr val="92D05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7" name="Tekstiruutu 6"/>
          <p:cNvSpPr txBox="1"/>
          <p:nvPr/>
        </p:nvSpPr>
        <p:spPr>
          <a:xfrm>
            <a:off x="1679811" y="2106491"/>
            <a:ext cx="481222" cy="21544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buNone/>
            </a:pPr>
            <a:r>
              <a:rPr lang="fi-FI" sz="800" dirty="0" smtClean="0"/>
              <a:t>TOT-1</a:t>
            </a:r>
          </a:p>
        </p:txBody>
      </p:sp>
      <p:sp>
        <p:nvSpPr>
          <p:cNvPr id="39" name="Tekstiruutu 38"/>
          <p:cNvSpPr txBox="1"/>
          <p:nvPr/>
        </p:nvSpPr>
        <p:spPr>
          <a:xfrm>
            <a:off x="2109869" y="2106491"/>
            <a:ext cx="481222" cy="21544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buNone/>
            </a:pPr>
            <a:r>
              <a:rPr lang="fi-FI" sz="800" dirty="0" smtClean="0"/>
              <a:t>TOT-2</a:t>
            </a:r>
          </a:p>
        </p:txBody>
      </p:sp>
      <p:sp>
        <p:nvSpPr>
          <p:cNvPr id="40" name="Tekstiruutu 39"/>
          <p:cNvSpPr txBox="1"/>
          <p:nvPr/>
        </p:nvSpPr>
        <p:spPr>
          <a:xfrm>
            <a:off x="3908254" y="2106491"/>
            <a:ext cx="481222" cy="21544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buNone/>
            </a:pPr>
            <a:r>
              <a:rPr lang="fi-FI" sz="800" dirty="0" smtClean="0"/>
              <a:t>TOT-3</a:t>
            </a:r>
          </a:p>
        </p:txBody>
      </p:sp>
      <p:sp>
        <p:nvSpPr>
          <p:cNvPr id="41" name="5-sakarainen tähti 40"/>
          <p:cNvSpPr/>
          <p:nvPr/>
        </p:nvSpPr>
        <p:spPr bwMode="auto">
          <a:xfrm>
            <a:off x="5417455" y="2324349"/>
            <a:ext cx="215900" cy="215900"/>
          </a:xfrm>
          <a:prstGeom prst="star5">
            <a:avLst/>
          </a:prstGeom>
          <a:solidFill>
            <a:srgbClr val="92D05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42" name="Tekstiruutu 41"/>
          <p:cNvSpPr txBox="1"/>
          <p:nvPr/>
        </p:nvSpPr>
        <p:spPr>
          <a:xfrm>
            <a:off x="5146444" y="2106491"/>
            <a:ext cx="481222" cy="21544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buNone/>
            </a:pPr>
            <a:r>
              <a:rPr lang="fi-FI" sz="800" dirty="0" smtClean="0"/>
              <a:t>TOT-4</a:t>
            </a:r>
          </a:p>
        </p:txBody>
      </p:sp>
      <p:sp>
        <p:nvSpPr>
          <p:cNvPr id="43" name="5-sakarainen tähti 42"/>
          <p:cNvSpPr/>
          <p:nvPr/>
        </p:nvSpPr>
        <p:spPr bwMode="auto">
          <a:xfrm>
            <a:off x="5560858" y="2324349"/>
            <a:ext cx="215900" cy="215900"/>
          </a:xfrm>
          <a:prstGeom prst="star5">
            <a:avLst/>
          </a:prstGeom>
          <a:solidFill>
            <a:srgbClr val="92D05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44" name="Tekstiruutu 43"/>
          <p:cNvSpPr txBox="1"/>
          <p:nvPr/>
        </p:nvSpPr>
        <p:spPr>
          <a:xfrm>
            <a:off x="7815800" y="2106491"/>
            <a:ext cx="481222" cy="21544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buNone/>
            </a:pPr>
            <a:r>
              <a:rPr lang="fi-FI" sz="800" dirty="0" smtClean="0"/>
              <a:t>TOT-6</a:t>
            </a:r>
          </a:p>
        </p:txBody>
      </p:sp>
      <p:sp>
        <p:nvSpPr>
          <p:cNvPr id="45" name="5-sakarainen tähti 44"/>
          <p:cNvSpPr/>
          <p:nvPr/>
        </p:nvSpPr>
        <p:spPr bwMode="auto">
          <a:xfrm>
            <a:off x="8015538" y="2324349"/>
            <a:ext cx="215900" cy="215900"/>
          </a:xfrm>
          <a:prstGeom prst="star5">
            <a:avLst/>
          </a:prstGeom>
          <a:solidFill>
            <a:srgbClr val="92D05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46" name="5-sakarainen tähti 45"/>
          <p:cNvSpPr/>
          <p:nvPr/>
        </p:nvSpPr>
        <p:spPr bwMode="auto">
          <a:xfrm>
            <a:off x="8924966" y="2380810"/>
            <a:ext cx="215900" cy="215900"/>
          </a:xfrm>
          <a:prstGeom prst="star5">
            <a:avLst/>
          </a:prstGeom>
          <a:solidFill>
            <a:srgbClr val="92D05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47" name="Tekstiruutu 46"/>
          <p:cNvSpPr txBox="1"/>
          <p:nvPr/>
        </p:nvSpPr>
        <p:spPr>
          <a:xfrm>
            <a:off x="8753910" y="1980431"/>
            <a:ext cx="481222"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buNone/>
            </a:pPr>
            <a:r>
              <a:rPr lang="fi-FI" sz="800" dirty="0" smtClean="0"/>
              <a:t>TOT-7</a:t>
            </a:r>
            <a:br>
              <a:rPr lang="fi-FI" sz="800" dirty="0" smtClean="0"/>
            </a:br>
            <a:r>
              <a:rPr lang="fi-FI" sz="800" dirty="0" smtClean="0"/>
              <a:t>TOT-8</a:t>
            </a:r>
          </a:p>
        </p:txBody>
      </p:sp>
      <p:sp>
        <p:nvSpPr>
          <p:cNvPr id="48" name="5-sakarainen tähti 47"/>
          <p:cNvSpPr/>
          <p:nvPr/>
        </p:nvSpPr>
        <p:spPr bwMode="auto">
          <a:xfrm>
            <a:off x="8868110" y="2324348"/>
            <a:ext cx="215900" cy="215900"/>
          </a:xfrm>
          <a:prstGeom prst="star5">
            <a:avLst/>
          </a:prstGeom>
          <a:solidFill>
            <a:srgbClr val="92D05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49" name="5-sakarainen tähti 48"/>
          <p:cNvSpPr/>
          <p:nvPr/>
        </p:nvSpPr>
        <p:spPr bwMode="auto">
          <a:xfrm>
            <a:off x="9193216" y="2324349"/>
            <a:ext cx="215900" cy="215900"/>
          </a:xfrm>
          <a:prstGeom prst="star5">
            <a:avLst/>
          </a:prstGeom>
          <a:solidFill>
            <a:srgbClr val="92D05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76" name="5-sakarainen tähti 75"/>
          <p:cNvSpPr/>
          <p:nvPr/>
        </p:nvSpPr>
        <p:spPr bwMode="auto">
          <a:xfrm>
            <a:off x="8702675" y="5991080"/>
            <a:ext cx="215900" cy="215900"/>
          </a:xfrm>
          <a:prstGeom prst="star5">
            <a:avLst/>
          </a:prstGeom>
          <a:solidFill>
            <a:srgbClr val="00B0F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50" name="Tekstiruutu 49"/>
          <p:cNvSpPr txBox="1"/>
          <p:nvPr/>
        </p:nvSpPr>
        <p:spPr>
          <a:xfrm>
            <a:off x="9222154" y="2106491"/>
            <a:ext cx="481222" cy="21544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buNone/>
            </a:pPr>
            <a:r>
              <a:rPr lang="fi-FI" sz="800" dirty="0" smtClean="0"/>
              <a:t>TOT-9</a:t>
            </a:r>
          </a:p>
        </p:txBody>
      </p:sp>
      <p:sp>
        <p:nvSpPr>
          <p:cNvPr id="51" name="Tekstiruutu 50"/>
          <p:cNvSpPr txBox="1"/>
          <p:nvPr/>
        </p:nvSpPr>
        <p:spPr>
          <a:xfrm>
            <a:off x="5496403" y="2106491"/>
            <a:ext cx="481222" cy="21544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buNone/>
            </a:pPr>
            <a:r>
              <a:rPr lang="fi-FI" sz="800" dirty="0" smtClean="0"/>
              <a:t>TOT-5</a:t>
            </a:r>
          </a:p>
        </p:txBody>
      </p:sp>
      <p:sp>
        <p:nvSpPr>
          <p:cNvPr id="52" name="5-sakarainen tähti 51"/>
          <p:cNvSpPr/>
          <p:nvPr/>
        </p:nvSpPr>
        <p:spPr bwMode="auto">
          <a:xfrm>
            <a:off x="6411081" y="4061296"/>
            <a:ext cx="215900" cy="215900"/>
          </a:xfrm>
          <a:prstGeom prst="star5">
            <a:avLst/>
          </a:prstGeom>
          <a:solidFill>
            <a:srgbClr val="00B0F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53" name="5-sakarainen tähti 52"/>
          <p:cNvSpPr/>
          <p:nvPr/>
        </p:nvSpPr>
        <p:spPr bwMode="auto">
          <a:xfrm>
            <a:off x="7242912" y="5999228"/>
            <a:ext cx="215900" cy="215900"/>
          </a:xfrm>
          <a:prstGeom prst="star5">
            <a:avLst/>
          </a:prstGeom>
          <a:solidFill>
            <a:srgbClr val="FFFF0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55" name="5-sakarainen tähti 54"/>
          <p:cNvSpPr/>
          <p:nvPr/>
        </p:nvSpPr>
        <p:spPr bwMode="auto">
          <a:xfrm>
            <a:off x="8307389" y="5976809"/>
            <a:ext cx="215900" cy="215900"/>
          </a:xfrm>
          <a:prstGeom prst="star5">
            <a:avLst/>
          </a:prstGeom>
          <a:solidFill>
            <a:srgbClr val="FFFF0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58" name="5-sakarainen tähti 57"/>
          <p:cNvSpPr/>
          <p:nvPr/>
        </p:nvSpPr>
        <p:spPr bwMode="auto">
          <a:xfrm>
            <a:off x="8778621" y="5982701"/>
            <a:ext cx="215900" cy="215900"/>
          </a:xfrm>
          <a:prstGeom prst="star5">
            <a:avLst/>
          </a:prstGeom>
          <a:solidFill>
            <a:srgbClr val="FFFF0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67" name="5-sakarainen tähti 66"/>
          <p:cNvSpPr/>
          <p:nvPr/>
        </p:nvSpPr>
        <p:spPr bwMode="auto">
          <a:xfrm>
            <a:off x="7599559" y="5868194"/>
            <a:ext cx="215900" cy="215900"/>
          </a:xfrm>
          <a:prstGeom prst="star5">
            <a:avLst/>
          </a:prstGeom>
          <a:solidFill>
            <a:srgbClr val="00B0F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68" name="5-sakarainen tähti 67"/>
          <p:cNvSpPr/>
          <p:nvPr/>
        </p:nvSpPr>
        <p:spPr bwMode="auto">
          <a:xfrm>
            <a:off x="7599559" y="5991080"/>
            <a:ext cx="215900" cy="215900"/>
          </a:xfrm>
          <a:prstGeom prst="star5">
            <a:avLst/>
          </a:prstGeom>
          <a:solidFill>
            <a:srgbClr val="00B0F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77" name="5-sakarainen tähti 76"/>
          <p:cNvSpPr/>
          <p:nvPr/>
        </p:nvSpPr>
        <p:spPr bwMode="auto">
          <a:xfrm>
            <a:off x="9142582" y="5868194"/>
            <a:ext cx="215900" cy="215900"/>
          </a:xfrm>
          <a:prstGeom prst="star5">
            <a:avLst/>
          </a:prstGeom>
          <a:solidFill>
            <a:srgbClr val="00B0F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78" name="5-sakarainen tähti 77"/>
          <p:cNvSpPr/>
          <p:nvPr/>
        </p:nvSpPr>
        <p:spPr bwMode="auto">
          <a:xfrm>
            <a:off x="9142582" y="5991080"/>
            <a:ext cx="215900" cy="215900"/>
          </a:xfrm>
          <a:prstGeom prst="star5">
            <a:avLst/>
          </a:prstGeom>
          <a:solidFill>
            <a:srgbClr val="00B0F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79" name="5-sakarainen tähti 78"/>
          <p:cNvSpPr/>
          <p:nvPr/>
        </p:nvSpPr>
        <p:spPr bwMode="auto">
          <a:xfrm>
            <a:off x="9250532" y="5915115"/>
            <a:ext cx="215900" cy="215900"/>
          </a:xfrm>
          <a:prstGeom prst="star5">
            <a:avLst/>
          </a:prstGeom>
          <a:solidFill>
            <a:srgbClr val="00B0F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a:cs typeface="+mn-cs"/>
            </a:endParaRPr>
          </a:p>
        </p:txBody>
      </p:sp>
      <p:sp>
        <p:nvSpPr>
          <p:cNvPr id="80" name="Suorakulmio 10"/>
          <p:cNvSpPr>
            <a:spLocks noChangeArrowheads="1"/>
          </p:cNvSpPr>
          <p:nvPr/>
        </p:nvSpPr>
        <p:spPr bwMode="auto">
          <a:xfrm>
            <a:off x="8334376" y="7099077"/>
            <a:ext cx="1909763" cy="423643"/>
          </a:xfrm>
          <a:prstGeom prst="rect">
            <a:avLst/>
          </a:prstGeom>
          <a:solidFill>
            <a:schemeClr val="bg1"/>
          </a:solidFill>
          <a:ln w="9525" algn="ctr">
            <a:solidFill>
              <a:schemeClr val="tx2"/>
            </a:solidFill>
            <a:round/>
            <a:headEnd/>
            <a:tailEnd/>
          </a:ln>
        </p:spPr>
        <p:txBody>
          <a:bodyPr lIns="0" tIns="0" rIns="0" bIns="0"/>
          <a:lstStyle/>
          <a:p>
            <a:pPr marL="847659" indent="-325413" defTabSz="1042907" eaLnBrk="1" hangingPunct="1">
              <a:spcBef>
                <a:spcPct val="20000"/>
              </a:spcBef>
              <a:buFontTx/>
              <a:buChar char="•"/>
            </a:pPr>
            <a:endParaRPr lang="fi-FI" altLang="fi-FI" sz="1400"/>
          </a:p>
        </p:txBody>
      </p:sp>
      <p:sp>
        <p:nvSpPr>
          <p:cNvPr id="81" name="5-sakarainen tähti 80"/>
          <p:cNvSpPr/>
          <p:nvPr/>
        </p:nvSpPr>
        <p:spPr bwMode="auto">
          <a:xfrm>
            <a:off x="8415339" y="7133233"/>
            <a:ext cx="215900" cy="217487"/>
          </a:xfrm>
          <a:prstGeom prst="star5">
            <a:avLst/>
          </a:prstGeom>
          <a:solidFill>
            <a:srgbClr val="00B0F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sz="1400">
              <a:cs typeface="+mn-cs"/>
            </a:endParaRPr>
          </a:p>
        </p:txBody>
      </p:sp>
      <p:sp>
        <p:nvSpPr>
          <p:cNvPr id="82" name="Tekstiruutu 3"/>
          <p:cNvSpPr txBox="1">
            <a:spLocks noChangeArrowheads="1"/>
          </p:cNvSpPr>
          <p:nvPr/>
        </p:nvSpPr>
        <p:spPr bwMode="auto">
          <a:xfrm>
            <a:off x="8702675" y="7136409"/>
            <a:ext cx="1260267" cy="43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spAutoFit/>
          </a:bodyPr>
          <a:lstStyle>
            <a:lvl1pPr>
              <a:defRPr sz="2600">
                <a:solidFill>
                  <a:schemeClr val="tx1"/>
                </a:solidFill>
                <a:latin typeface="Arial" charset="0"/>
              </a:defRPr>
            </a:lvl1pPr>
            <a:lvl2pPr marL="742950" indent="-285750">
              <a:defRPr sz="2200">
                <a:solidFill>
                  <a:schemeClr val="tx1"/>
                </a:solidFill>
                <a:latin typeface="Arial" charset="0"/>
              </a:defRPr>
            </a:lvl2pPr>
            <a:lvl3pPr marL="1143000" indent="-228600">
              <a:defRPr sz="2000">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hangingPunct="0">
              <a:defRPr>
                <a:solidFill>
                  <a:schemeClr val="tx1"/>
                </a:solidFill>
                <a:latin typeface="Arial" charset="0"/>
              </a:defRPr>
            </a:lvl6pPr>
            <a:lvl7pPr marL="2971800" indent="-228600" eaLnBrk="0" hangingPunct="0">
              <a:defRPr>
                <a:solidFill>
                  <a:schemeClr val="tx1"/>
                </a:solidFill>
                <a:latin typeface="Arial" charset="0"/>
              </a:defRPr>
            </a:lvl7pPr>
            <a:lvl8pPr marL="3429000" indent="-228600" eaLnBrk="0" hangingPunct="0">
              <a:defRPr>
                <a:solidFill>
                  <a:schemeClr val="tx1"/>
                </a:solidFill>
                <a:latin typeface="Arial" charset="0"/>
              </a:defRPr>
            </a:lvl8pPr>
            <a:lvl9pPr marL="3886200" indent="-228600" eaLnBrk="0" hangingPunct="0">
              <a:defRPr>
                <a:solidFill>
                  <a:schemeClr val="tx1"/>
                </a:solidFill>
                <a:latin typeface="Arial" charset="0"/>
              </a:defRPr>
            </a:lvl9pPr>
          </a:lstStyle>
          <a:p>
            <a:pPr eaLnBrk="1" hangingPunct="1">
              <a:spcBef>
                <a:spcPct val="20000"/>
              </a:spcBef>
            </a:pPr>
            <a:r>
              <a:rPr lang="fi-FI" altLang="fi-FI" sz="1050" dirty="0"/>
              <a:t>= </a:t>
            </a:r>
            <a:r>
              <a:rPr lang="fi-FI" altLang="fi-FI" sz="1050" dirty="0" smtClean="0"/>
              <a:t>käyttöönottojen</a:t>
            </a:r>
            <a:br>
              <a:rPr lang="fi-FI" altLang="fi-FI" sz="1050" dirty="0" smtClean="0"/>
            </a:br>
            <a:r>
              <a:rPr lang="fi-FI" altLang="fi-FI" sz="1050" dirty="0" smtClean="0"/>
              <a:t>hyväksymisiä</a:t>
            </a:r>
            <a:endParaRPr lang="fi-FI" altLang="fi-FI" sz="1050" dirty="0"/>
          </a:p>
        </p:txBody>
      </p:sp>
      <p:sp>
        <p:nvSpPr>
          <p:cNvPr id="83" name="Suorakulmio 10"/>
          <p:cNvSpPr>
            <a:spLocks noChangeArrowheads="1"/>
          </p:cNvSpPr>
          <p:nvPr/>
        </p:nvSpPr>
        <p:spPr bwMode="auto">
          <a:xfrm>
            <a:off x="9071645" y="2728507"/>
            <a:ext cx="1621755" cy="483745"/>
          </a:xfrm>
          <a:prstGeom prst="rect">
            <a:avLst/>
          </a:prstGeom>
          <a:solidFill>
            <a:schemeClr val="bg1"/>
          </a:solidFill>
          <a:ln w="9525" algn="ctr">
            <a:solidFill>
              <a:schemeClr val="tx2"/>
            </a:solidFill>
            <a:round/>
            <a:headEnd/>
            <a:tailEnd/>
          </a:ln>
        </p:spPr>
        <p:txBody>
          <a:bodyPr lIns="0" tIns="0" rIns="0" bIns="0"/>
          <a:lstStyle/>
          <a:p>
            <a:pPr marL="847659" indent="-325413" defTabSz="1042907" eaLnBrk="1" hangingPunct="1">
              <a:spcBef>
                <a:spcPct val="20000"/>
              </a:spcBef>
              <a:buFontTx/>
              <a:buChar char="•"/>
            </a:pPr>
            <a:endParaRPr lang="fi-FI" altLang="fi-FI" sz="1400"/>
          </a:p>
        </p:txBody>
      </p:sp>
      <p:sp>
        <p:nvSpPr>
          <p:cNvPr id="84" name="5-sakarainen tähti 83"/>
          <p:cNvSpPr/>
          <p:nvPr/>
        </p:nvSpPr>
        <p:spPr bwMode="auto">
          <a:xfrm>
            <a:off x="9152608" y="2762663"/>
            <a:ext cx="215900" cy="217487"/>
          </a:xfrm>
          <a:prstGeom prst="star5">
            <a:avLst/>
          </a:prstGeom>
          <a:solidFill>
            <a:srgbClr val="92D050"/>
          </a:solidFill>
          <a:ln w="9525" cap="flat" cmpd="sng" algn="ctr">
            <a:solidFill>
              <a:schemeClr val="tx2"/>
            </a:solidFill>
            <a:prstDash val="solid"/>
            <a:round/>
            <a:headEnd type="none" w="med" len="med"/>
            <a:tailEnd type="none" w="med" len="med"/>
          </a:ln>
          <a:effectLst/>
        </p:spPr>
        <p:txBody>
          <a:bodyPr lIns="0" tIns="0" rIns="0" bIns="0"/>
          <a:lstStyle/>
          <a:p>
            <a:pPr marL="847659" indent="-325413" defTabSz="1042907" eaLnBrk="1" hangingPunct="1">
              <a:spcBef>
                <a:spcPct val="20000"/>
              </a:spcBef>
              <a:buFontTx/>
              <a:buChar char="•"/>
              <a:defRPr/>
            </a:pPr>
            <a:endParaRPr lang="fi-FI" sz="1400">
              <a:cs typeface="+mn-cs"/>
            </a:endParaRPr>
          </a:p>
        </p:txBody>
      </p:sp>
      <p:sp>
        <p:nvSpPr>
          <p:cNvPr id="85" name="Tekstiruutu 3"/>
          <p:cNvSpPr txBox="1">
            <a:spLocks noChangeArrowheads="1"/>
          </p:cNvSpPr>
          <p:nvPr/>
        </p:nvSpPr>
        <p:spPr bwMode="auto">
          <a:xfrm>
            <a:off x="9379148" y="2765839"/>
            <a:ext cx="1335608" cy="4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spAutoFit/>
          </a:bodyPr>
          <a:lstStyle>
            <a:lvl1pPr>
              <a:defRPr sz="2600">
                <a:solidFill>
                  <a:schemeClr val="tx1"/>
                </a:solidFill>
                <a:latin typeface="Arial" charset="0"/>
              </a:defRPr>
            </a:lvl1pPr>
            <a:lvl2pPr marL="742950" indent="-285750">
              <a:defRPr sz="2200">
                <a:solidFill>
                  <a:schemeClr val="tx1"/>
                </a:solidFill>
                <a:latin typeface="Arial" charset="0"/>
              </a:defRPr>
            </a:lvl2pPr>
            <a:lvl3pPr marL="1143000" indent="-228600">
              <a:defRPr sz="2000">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hangingPunct="0">
              <a:defRPr>
                <a:solidFill>
                  <a:schemeClr val="tx1"/>
                </a:solidFill>
                <a:latin typeface="Arial" charset="0"/>
              </a:defRPr>
            </a:lvl6pPr>
            <a:lvl7pPr marL="2971800" indent="-228600" eaLnBrk="0" hangingPunct="0">
              <a:defRPr>
                <a:solidFill>
                  <a:schemeClr val="tx1"/>
                </a:solidFill>
                <a:latin typeface="Arial" charset="0"/>
              </a:defRPr>
            </a:lvl7pPr>
            <a:lvl8pPr marL="3429000" indent="-228600" eaLnBrk="0" hangingPunct="0">
              <a:defRPr>
                <a:solidFill>
                  <a:schemeClr val="tx1"/>
                </a:solidFill>
                <a:latin typeface="Arial" charset="0"/>
              </a:defRPr>
            </a:lvl8pPr>
            <a:lvl9pPr marL="3886200" indent="-228600" eaLnBrk="0" hangingPunct="0">
              <a:defRPr>
                <a:solidFill>
                  <a:schemeClr val="tx1"/>
                </a:solidFill>
                <a:latin typeface="Arial" charset="0"/>
              </a:defRPr>
            </a:lvl9pPr>
          </a:lstStyle>
          <a:p>
            <a:pPr eaLnBrk="1" hangingPunct="1">
              <a:spcBef>
                <a:spcPct val="20000"/>
              </a:spcBef>
            </a:pPr>
            <a:r>
              <a:rPr lang="fi-FI" altLang="fi-FI" sz="1050" dirty="0"/>
              <a:t>= </a:t>
            </a:r>
            <a:r>
              <a:rPr lang="fi-FI" altLang="fi-FI" sz="1050" dirty="0" smtClean="0"/>
              <a:t>Toteutusprojektin</a:t>
            </a:r>
            <a:br>
              <a:rPr lang="fi-FI" altLang="fi-FI" sz="1050" dirty="0" smtClean="0"/>
            </a:br>
            <a:r>
              <a:rPr lang="fi-FI" altLang="fi-FI" sz="1050" dirty="0" smtClean="0"/>
              <a:t>maksupostit</a:t>
            </a:r>
            <a:endParaRPr lang="fi-FI" altLang="fi-FI" sz="1050" dirty="0"/>
          </a:p>
        </p:txBody>
      </p:sp>
      <p:cxnSp>
        <p:nvCxnSpPr>
          <p:cNvPr id="86" name="Kulmayhdysviiva 85"/>
          <p:cNvCxnSpPr>
            <a:stCxn id="41" idx="2"/>
            <a:endCxn id="3" idx="0"/>
          </p:cNvCxnSpPr>
          <p:nvPr/>
        </p:nvCxnSpPr>
        <p:spPr bwMode="auto">
          <a:xfrm rot="16200000" flipH="1">
            <a:off x="4820129" y="3178806"/>
            <a:ext cx="1521048" cy="243931"/>
          </a:xfrm>
          <a:prstGeom prst="bentConnector3">
            <a:avLst/>
          </a:prstGeom>
          <a:noFill/>
          <a:ln w="9525" cap="flat" cmpd="sng" algn="ctr">
            <a:solidFill>
              <a:srgbClr val="FF0000"/>
            </a:solidFill>
            <a:prstDash val="solid"/>
            <a:round/>
            <a:headEnd type="none" w="med" len="med"/>
            <a:tailEnd type="triangle"/>
          </a:ln>
          <a:effectLst/>
        </p:spPr>
      </p:cxnSp>
      <p:cxnSp>
        <p:nvCxnSpPr>
          <p:cNvPr id="87" name="Kulmayhdysviiva 86"/>
          <p:cNvCxnSpPr>
            <a:stCxn id="43" idx="4"/>
            <a:endCxn id="59" idx="0"/>
          </p:cNvCxnSpPr>
          <p:nvPr/>
        </p:nvCxnSpPr>
        <p:spPr bwMode="auto">
          <a:xfrm>
            <a:off x="5776758" y="2406815"/>
            <a:ext cx="1574104" cy="3479635"/>
          </a:xfrm>
          <a:prstGeom prst="bentConnector2">
            <a:avLst/>
          </a:prstGeom>
          <a:noFill/>
          <a:ln w="9525" cap="flat" cmpd="sng" algn="ctr">
            <a:solidFill>
              <a:srgbClr val="FF0000"/>
            </a:solidFill>
            <a:prstDash val="solid"/>
            <a:round/>
            <a:headEnd type="none" w="med" len="med"/>
            <a:tailEnd type="triangle"/>
          </a:ln>
          <a:effectLst/>
        </p:spPr>
      </p:cxnSp>
      <p:cxnSp>
        <p:nvCxnSpPr>
          <p:cNvPr id="88" name="Kulmayhdysviiva 87"/>
          <p:cNvCxnSpPr>
            <a:stCxn id="45" idx="3"/>
          </p:cNvCxnSpPr>
          <p:nvPr/>
        </p:nvCxnSpPr>
        <p:spPr bwMode="auto">
          <a:xfrm rot="16200000" flipH="1">
            <a:off x="6615338" y="4115115"/>
            <a:ext cx="3374869" cy="225134"/>
          </a:xfrm>
          <a:prstGeom prst="bentConnector3">
            <a:avLst>
              <a:gd name="adj1" fmla="val 50000"/>
            </a:avLst>
          </a:prstGeom>
          <a:noFill/>
          <a:ln w="9525" cap="flat" cmpd="sng" algn="ctr">
            <a:solidFill>
              <a:srgbClr val="FF0000"/>
            </a:solidFill>
            <a:prstDash val="solid"/>
            <a:round/>
            <a:headEnd type="none" w="med" len="med"/>
            <a:tailEnd type="triangle"/>
          </a:ln>
          <a:effectLst/>
        </p:spPr>
      </p:cxnSp>
      <p:cxnSp>
        <p:nvCxnSpPr>
          <p:cNvPr id="89" name="Kulmayhdysviiva 88"/>
          <p:cNvCxnSpPr>
            <a:stCxn id="48" idx="2"/>
            <a:endCxn id="63" idx="0"/>
          </p:cNvCxnSpPr>
          <p:nvPr/>
        </p:nvCxnSpPr>
        <p:spPr bwMode="auto">
          <a:xfrm rot="5400000">
            <a:off x="7224856" y="4201962"/>
            <a:ext cx="3346203" cy="22772"/>
          </a:xfrm>
          <a:prstGeom prst="bentConnector3">
            <a:avLst>
              <a:gd name="adj1" fmla="val 50000"/>
            </a:avLst>
          </a:prstGeom>
          <a:no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073618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13" grpId="0" animBg="1"/>
      <p:bldP spid="73" grpId="0" animBg="1"/>
      <p:bldP spid="74" grpId="0" animBg="1"/>
      <p:bldP spid="7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nvGraphicFramePr>
        <p:xfrm>
          <a:off x="306388" y="1584325"/>
          <a:ext cx="10153650" cy="5616577"/>
        </p:xfrm>
        <a:graphic>
          <a:graphicData uri="http://schemas.openxmlformats.org/drawingml/2006/table">
            <a:tbl>
              <a:tblPr firstRow="1" bandRow="1">
                <a:tableStyleId>{5C22544A-7EE6-4342-B048-85BDC9FD1C3A}</a:tableStyleId>
              </a:tblPr>
              <a:tblGrid>
                <a:gridCol w="1015365"/>
                <a:gridCol w="1015365"/>
                <a:gridCol w="1015365"/>
                <a:gridCol w="1015365"/>
                <a:gridCol w="1015365"/>
                <a:gridCol w="1015365"/>
                <a:gridCol w="1015365"/>
                <a:gridCol w="1015365"/>
                <a:gridCol w="1015365"/>
                <a:gridCol w="1015365"/>
              </a:tblGrid>
              <a:tr h="304725">
                <a:tc gridSpan="10">
                  <a:txBody>
                    <a:bodyPr/>
                    <a:lstStyle/>
                    <a:p>
                      <a:pPr algn="ctr"/>
                      <a:r>
                        <a:rPr lang="en-US" sz="1400" b="1" dirty="0" smtClean="0">
                          <a:solidFill>
                            <a:schemeClr val="bg1"/>
                          </a:solidFill>
                        </a:rPr>
                        <a:t>2015</a:t>
                      </a:r>
                      <a:endParaRPr lang="en-US" sz="1400" b="1" dirty="0">
                        <a:solidFill>
                          <a:schemeClr val="bg1"/>
                        </a:solidFill>
                      </a:endParaRPr>
                    </a:p>
                  </a:txBody>
                  <a:tcPr marL="91418" marR="91418" marT="45684" marB="45684">
                    <a:lnL w="28575"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lumMod val="75000"/>
                      </a:schemeClr>
                    </a:solidFill>
                  </a:tcPr>
                </a:tc>
                <a:tc hMerge="1">
                  <a:txBody>
                    <a:bodyPr/>
                    <a:lstStyle/>
                    <a:p>
                      <a:pPr algn="ctr"/>
                      <a:endParaRPr lang="en-US" sz="1100" b="1" dirty="0">
                        <a:solidFill>
                          <a:schemeClr val="bg1"/>
                        </a:solidFill>
                      </a:endParaRPr>
                    </a:p>
                  </a:txBody>
                  <a:tcPr marL="91420" marR="91420" marT="45721" marB="4572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6">
                        <a:lumMod val="75000"/>
                      </a:schemeClr>
                    </a:solidFill>
                  </a:tcPr>
                </a:tc>
                <a:tc hMerge="1">
                  <a:txBody>
                    <a:bodyPr/>
                    <a:lstStyle/>
                    <a:p>
                      <a:pPr algn="ctr"/>
                      <a:endParaRPr lang="en-US" sz="1100" b="1" dirty="0">
                        <a:solidFill>
                          <a:schemeClr val="bg1"/>
                        </a:solidFill>
                      </a:endParaRPr>
                    </a:p>
                  </a:txBody>
                  <a:tcPr marL="91420" marR="91420" marT="45721" marB="45721">
                    <a:lnL w="28575"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6">
                        <a:lumMod val="75000"/>
                      </a:schemeClr>
                    </a:solidFill>
                  </a:tcPr>
                </a:tc>
                <a:tc hMerge="1">
                  <a:txBody>
                    <a:bodyPr/>
                    <a:lstStyle/>
                    <a:p>
                      <a:pPr algn="ctr"/>
                      <a:endParaRPr lang="en-US" sz="900" b="1" dirty="0">
                        <a:solidFill>
                          <a:schemeClr val="bg1"/>
                        </a:solidFill>
                      </a:endParaRPr>
                    </a:p>
                  </a:txBody>
                  <a:tcPr marL="91420" marR="91420" marT="45734" marB="4573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75000"/>
                      </a:schemeClr>
                    </a:solidFill>
                  </a:tcPr>
                </a:tc>
                <a:tc hMerge="1">
                  <a:txBody>
                    <a:bodyPr/>
                    <a:lstStyle/>
                    <a:p>
                      <a:pPr algn="ctr"/>
                      <a:endParaRPr lang="en-US" sz="900" b="1" dirty="0">
                        <a:solidFill>
                          <a:schemeClr val="bg1"/>
                        </a:solidFill>
                      </a:endParaRPr>
                    </a:p>
                  </a:txBody>
                  <a:tcPr marL="91420" marR="91420" marT="45734" marB="4573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75000"/>
                      </a:schemeClr>
                    </a:solidFill>
                  </a:tcPr>
                </a:tc>
                <a:tc hMerge="1">
                  <a:txBody>
                    <a:bodyPr/>
                    <a:lstStyle/>
                    <a:p>
                      <a:pPr algn="ctr"/>
                      <a:endParaRPr lang="en-US" sz="900" b="1" dirty="0">
                        <a:solidFill>
                          <a:schemeClr val="bg1"/>
                        </a:solidFill>
                      </a:endParaRPr>
                    </a:p>
                  </a:txBody>
                  <a:tcPr marL="91420" marR="91420" marT="45734" marB="4573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75000"/>
                      </a:schemeClr>
                    </a:solidFill>
                  </a:tcPr>
                </a:tc>
                <a:tc hMerge="1">
                  <a:txBody>
                    <a:bodyPr/>
                    <a:lstStyle/>
                    <a:p>
                      <a:pPr algn="ctr"/>
                      <a:endParaRPr lang="en-US" sz="900" b="1" dirty="0">
                        <a:solidFill>
                          <a:schemeClr val="bg1"/>
                        </a:solidFill>
                      </a:endParaRPr>
                    </a:p>
                  </a:txBody>
                  <a:tcPr marL="91420" marR="91420" marT="45734" marB="4573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75000"/>
                      </a:schemeClr>
                    </a:solidFill>
                  </a:tcPr>
                </a:tc>
                <a:tc hMerge="1">
                  <a:txBody>
                    <a:bodyPr/>
                    <a:lstStyle/>
                    <a:p>
                      <a:pPr algn="ctr"/>
                      <a:endParaRPr lang="en-US" sz="900" b="1" dirty="0">
                        <a:solidFill>
                          <a:schemeClr val="bg1"/>
                        </a:solidFill>
                      </a:endParaRPr>
                    </a:p>
                  </a:txBody>
                  <a:tcPr marL="91420" marR="91420" marT="45734" marB="45734">
                    <a:lnL w="28575"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lumMod val="75000"/>
                      </a:schemeClr>
                    </a:solidFill>
                  </a:tcPr>
                </a:tc>
                <a:tc hMerge="1">
                  <a:txBody>
                    <a:bodyPr/>
                    <a:lstStyle/>
                    <a:p>
                      <a:pPr algn="ctr"/>
                      <a:endParaRPr lang="en-US" sz="900" b="1" dirty="0">
                        <a:solidFill>
                          <a:schemeClr val="bg1"/>
                        </a:solidFill>
                      </a:endParaRPr>
                    </a:p>
                  </a:txBody>
                  <a:tcPr marL="91420" marR="91420" marT="45684" marB="4568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75000"/>
                      </a:schemeClr>
                    </a:solidFill>
                  </a:tcPr>
                </a:tc>
                <a:tc hMerge="1">
                  <a:txBody>
                    <a:bodyPr/>
                    <a:lstStyle/>
                    <a:p>
                      <a:pPr algn="ctr"/>
                      <a:endParaRPr lang="en-US" sz="900" b="1" dirty="0">
                        <a:solidFill>
                          <a:schemeClr val="bg1"/>
                        </a:solidFill>
                      </a:endParaRPr>
                    </a:p>
                  </a:txBody>
                  <a:tcPr marL="91420" marR="91420" marT="45684" marB="45684">
                    <a:lnL w="28575"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lumMod val="75000"/>
                      </a:schemeClr>
                    </a:solidFill>
                  </a:tcPr>
                </a:tc>
              </a:tr>
              <a:tr h="303125">
                <a:tc gridSpan="3">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Elokuu</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a:txBody>
                  <a:tcPr marL="35991" marR="35991" marT="45684" marB="4568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schemeClr val="bg1"/>
                        </a:solidFill>
                        <a:effectLst/>
                        <a:uLnTx/>
                        <a:uFillTx/>
                        <a:latin typeface="+mn-lt"/>
                        <a:ea typeface="+mn-ea"/>
                        <a:cs typeface="+mn-cs"/>
                      </a:endParaRPr>
                    </a:p>
                  </a:txBody>
                  <a:tcPr marL="35992" marR="35992" marT="45721" marB="4572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schemeClr val="bg1"/>
                        </a:solidFill>
                        <a:effectLst/>
                        <a:uLnTx/>
                        <a:uFillTx/>
                        <a:latin typeface="+mn-lt"/>
                        <a:ea typeface="+mn-ea"/>
                        <a:cs typeface="+mn-cs"/>
                      </a:endParaRPr>
                    </a:p>
                  </a:txBody>
                  <a:tcPr marL="35992" marR="35992" marT="45721" marB="45721">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gridSpan="5">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Syyskuu</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a:txBody>
                  <a:tcPr marL="35991" marR="35991" marT="45684" marB="4568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schemeClr val="bg1"/>
                        </a:solidFill>
                        <a:effectLst/>
                        <a:uLnTx/>
                        <a:uFillTx/>
                        <a:latin typeface="+mn-lt"/>
                        <a:ea typeface="+mn-ea"/>
                        <a:cs typeface="+mn-cs"/>
                      </a:endParaRPr>
                    </a:p>
                  </a:txBody>
                  <a:tcPr marL="35992" marR="35992" marT="45734" marB="4573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schemeClr val="bg1"/>
                        </a:solidFill>
                        <a:effectLst/>
                        <a:uLnTx/>
                        <a:uFillTx/>
                        <a:latin typeface="+mn-lt"/>
                        <a:ea typeface="+mn-ea"/>
                        <a:cs typeface="+mn-cs"/>
                      </a:endParaRPr>
                    </a:p>
                  </a:txBody>
                  <a:tcPr marL="35992" marR="35992" marT="45734" marB="4573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schemeClr val="bg1"/>
                        </a:solidFill>
                        <a:effectLst/>
                        <a:uLnTx/>
                        <a:uFillTx/>
                        <a:latin typeface="+mn-lt"/>
                        <a:ea typeface="+mn-ea"/>
                        <a:cs typeface="+mn-cs"/>
                      </a:endParaRPr>
                    </a:p>
                  </a:txBody>
                  <a:tcPr marL="35992" marR="35992" marT="45734" marB="4573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schemeClr val="bg1"/>
                        </a:solidFill>
                        <a:effectLst/>
                        <a:uLnTx/>
                        <a:uFillTx/>
                        <a:latin typeface="+mn-lt"/>
                        <a:ea typeface="+mn-ea"/>
                        <a:cs typeface="+mn-cs"/>
                      </a:endParaRPr>
                    </a:p>
                  </a:txBody>
                  <a:tcPr marL="35992" marR="35992" marT="45734" marB="45734">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gridSpan="2">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Lokakuu</a:t>
                      </a:r>
                      <a:endParaRPr kumimoji="0" lang="en-US" sz="1200" b="1" i="0" u="none" strike="noStrike" kern="1200" cap="none" spc="0" normalizeH="0" baseline="0" noProof="0" dirty="0" smtClean="0">
                        <a:ln>
                          <a:noFill/>
                        </a:ln>
                        <a:solidFill>
                          <a:schemeClr val="bg1"/>
                        </a:solidFill>
                        <a:effectLst/>
                        <a:uLnTx/>
                        <a:uFillTx/>
                        <a:latin typeface="+mn-lt"/>
                        <a:ea typeface="+mn-ea"/>
                        <a:cs typeface="+mn-cs"/>
                      </a:endParaRPr>
                    </a:p>
                  </a:txBody>
                  <a:tcPr marL="35991" marR="35991" marT="45684" marB="45684">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schemeClr val="bg1"/>
                        </a:solidFill>
                        <a:effectLst/>
                        <a:uLnTx/>
                        <a:uFillTx/>
                        <a:latin typeface="+mn-lt"/>
                        <a:ea typeface="+mn-ea"/>
                        <a:cs typeface="+mn-cs"/>
                      </a:endParaRPr>
                    </a:p>
                  </a:txBody>
                  <a:tcPr marL="35992" marR="35992" marT="45684" marB="45684">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6">
                        <a:lumMod val="75000"/>
                      </a:schemeClr>
                    </a:solidFill>
                  </a:tcPr>
                </a:tc>
              </a:tr>
              <a:tr h="246273">
                <a:tc>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33</a:t>
                      </a:r>
                    </a:p>
                  </a:txBody>
                  <a:tcPr marL="0" marR="0" marT="45684" marB="456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75000"/>
                      </a:schemeClr>
                    </a:solidFill>
                  </a:tcPr>
                </a:tc>
                <a:tc>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34</a:t>
                      </a:r>
                    </a:p>
                  </a:txBody>
                  <a:tcPr marL="0" marR="0" marT="45684" marB="456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75000"/>
                      </a:schemeClr>
                    </a:solidFill>
                  </a:tcPr>
                </a:tc>
                <a:tc>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35</a:t>
                      </a:r>
                    </a:p>
                  </a:txBody>
                  <a:tcPr marL="0" marR="0" marT="45684" marB="456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75000"/>
                      </a:schemeClr>
                    </a:solidFill>
                  </a:tcPr>
                </a:tc>
                <a:tc>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36</a:t>
                      </a:r>
                    </a:p>
                  </a:txBody>
                  <a:tcPr marL="0" marR="0" marT="45684" marB="456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75000"/>
                      </a:schemeClr>
                    </a:solidFill>
                  </a:tcPr>
                </a:tc>
                <a:tc>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37</a:t>
                      </a:r>
                    </a:p>
                  </a:txBody>
                  <a:tcPr marL="0" marR="0" marT="45684" marB="456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75000"/>
                      </a:schemeClr>
                    </a:solidFill>
                  </a:tcPr>
                </a:tc>
                <a:tc>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38</a:t>
                      </a:r>
                    </a:p>
                  </a:txBody>
                  <a:tcPr marL="0" marR="0" marT="45684" marB="456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75000"/>
                      </a:schemeClr>
                    </a:solidFill>
                  </a:tcPr>
                </a:tc>
                <a:tc>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39</a:t>
                      </a:r>
                    </a:p>
                  </a:txBody>
                  <a:tcPr marL="0" marR="0" marT="45684" marB="456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75000"/>
                      </a:schemeClr>
                    </a:solidFill>
                  </a:tcPr>
                </a:tc>
                <a:tc>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40</a:t>
                      </a:r>
                    </a:p>
                  </a:txBody>
                  <a:tcPr marL="0" marR="0" marT="45684" marB="456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75000"/>
                      </a:schemeClr>
                    </a:solidFill>
                  </a:tcPr>
                </a:tc>
                <a:tc>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41</a:t>
                      </a:r>
                    </a:p>
                  </a:txBody>
                  <a:tcPr marL="0" marR="0" marT="45684" marB="456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75000"/>
                      </a:schemeClr>
                    </a:solidFill>
                  </a:tcPr>
                </a:tc>
                <a:tc>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42</a:t>
                      </a:r>
                    </a:p>
                  </a:txBody>
                  <a:tcPr marL="0" marR="0" marT="45684" marB="456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75000"/>
                      </a:schemeClr>
                    </a:solidFill>
                  </a:tcPr>
                </a:tc>
              </a:tr>
              <a:tr h="4762451">
                <a:tc>
                  <a:txBody>
                    <a:bodyPr/>
                    <a:lstStyle/>
                    <a:p>
                      <a:endParaRPr lang="fi-FI" sz="1800" dirty="0"/>
                    </a:p>
                  </a:txBody>
                  <a:tcPr marL="91418" marR="91418" marT="45684" marB="4568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fi-FI" sz="1800" dirty="0"/>
                    </a:p>
                  </a:txBody>
                  <a:tcPr marL="91418" marR="91418" marT="45684" marB="4568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fi-FI" sz="1800" dirty="0"/>
                    </a:p>
                  </a:txBody>
                  <a:tcPr marL="91418" marR="91418" marT="45684" marB="4568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fi-FI" sz="1800" dirty="0"/>
                    </a:p>
                  </a:txBody>
                  <a:tcPr marL="91418" marR="91418" marT="45684" marB="4568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fi-FI" sz="1800" dirty="0"/>
                    </a:p>
                  </a:txBody>
                  <a:tcPr marL="91418" marR="91418" marT="45684" marB="4568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fi-FI" sz="1800" dirty="0"/>
                    </a:p>
                  </a:txBody>
                  <a:tcPr marL="91418" marR="91418" marT="45684" marB="4568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fi-FI" sz="1800" dirty="0"/>
                    </a:p>
                  </a:txBody>
                  <a:tcPr marL="91418" marR="91418" marT="45684" marB="4568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fi-FI" sz="1800" dirty="0"/>
                    </a:p>
                  </a:txBody>
                  <a:tcPr marL="91418" marR="91418" marT="45684" marB="4568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fi-FI" sz="1800" dirty="0"/>
                    </a:p>
                  </a:txBody>
                  <a:tcPr marL="91418" marR="91418" marT="45684" marB="4568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fi-FI" sz="1800" dirty="0"/>
                    </a:p>
                  </a:txBody>
                  <a:tcPr marL="91418" marR="91418" marT="45684" marB="45684">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8250" name="Title 1"/>
          <p:cNvSpPr>
            <a:spLocks noGrp="1"/>
          </p:cNvSpPr>
          <p:nvPr>
            <p:ph type="title"/>
          </p:nvPr>
        </p:nvSpPr>
        <p:spPr>
          <a:xfrm>
            <a:off x="2462213" y="366713"/>
            <a:ext cx="7997825" cy="719137"/>
          </a:xfrm>
        </p:spPr>
        <p:txBody>
          <a:bodyPr/>
          <a:lstStyle/>
          <a:p>
            <a:r>
              <a:rPr lang="en-GB" altLang="fi-FI" smtClean="0"/>
              <a:t>Hankintapäätöksen aikataulu</a:t>
            </a:r>
          </a:p>
        </p:txBody>
      </p:sp>
      <p:sp>
        <p:nvSpPr>
          <p:cNvPr id="42" name="Rectangle 17"/>
          <p:cNvSpPr>
            <a:spLocks noChangeArrowheads="1"/>
          </p:cNvSpPr>
          <p:nvPr/>
        </p:nvSpPr>
        <p:spPr bwMode="auto">
          <a:xfrm>
            <a:off x="306388" y="2565400"/>
            <a:ext cx="1068387" cy="488950"/>
          </a:xfrm>
          <a:prstGeom prst="rect">
            <a:avLst/>
          </a:prstGeom>
          <a:solidFill>
            <a:schemeClr val="accent2">
              <a:lumMod val="75000"/>
            </a:schemeClr>
          </a:solidFill>
          <a:ln w="9525" algn="ctr">
            <a:solidFill>
              <a:schemeClr val="bg1"/>
            </a:solidFill>
            <a:round/>
            <a:headEnd/>
            <a:tailEnd/>
          </a:ln>
        </p:spPr>
        <p:txBody>
          <a:bodyPr lIns="0" tIns="0" rIns="0" bIns="0" anchor="ctr"/>
          <a:lstStyle/>
          <a:p>
            <a:pPr algn="ctr" defTabSz="1042988">
              <a:lnSpc>
                <a:spcPts val="1000"/>
              </a:lnSpc>
              <a:spcBef>
                <a:spcPts val="0"/>
              </a:spcBef>
              <a:defRPr/>
            </a:pPr>
            <a:r>
              <a:rPr lang="en-US" altLang="fi-FI" sz="900" dirty="0" err="1">
                <a:solidFill>
                  <a:srgbClr val="FFFFFF"/>
                </a:solidFill>
              </a:rPr>
              <a:t>Päätösehdotuksen</a:t>
            </a:r>
            <a:r>
              <a:rPr lang="en-US" altLang="fi-FI" sz="900" dirty="0">
                <a:solidFill>
                  <a:srgbClr val="FFFFFF"/>
                </a:solidFill>
              </a:rPr>
              <a:t> </a:t>
            </a:r>
            <a:r>
              <a:rPr lang="en-US" altLang="fi-FI" sz="900" dirty="0" err="1">
                <a:solidFill>
                  <a:srgbClr val="FFFFFF"/>
                </a:solidFill>
              </a:rPr>
              <a:t>laadinta</a:t>
            </a:r>
            <a:endParaRPr lang="en-US" altLang="fi-FI" sz="900" dirty="0">
              <a:solidFill>
                <a:srgbClr val="FFFFFF"/>
              </a:solidFill>
            </a:endParaRPr>
          </a:p>
        </p:txBody>
      </p:sp>
      <p:sp>
        <p:nvSpPr>
          <p:cNvPr id="45" name="7-Point Star 44"/>
          <p:cNvSpPr/>
          <p:nvPr/>
        </p:nvSpPr>
        <p:spPr bwMode="auto">
          <a:xfrm>
            <a:off x="3887788" y="4968875"/>
            <a:ext cx="215900" cy="215900"/>
          </a:xfrm>
          <a:prstGeom prst="star7">
            <a:avLst/>
          </a:prstGeom>
          <a:solidFill>
            <a:schemeClr val="tx1"/>
          </a:solidFill>
          <a:ln w="9525" cap="flat" cmpd="sng" algn="ctr">
            <a:noFill/>
            <a:prstDash val="solid"/>
            <a:round/>
            <a:headEnd type="none" w="med" len="med"/>
            <a:tailEnd type="none" w="med" len="med"/>
          </a:ln>
          <a:effectLst/>
        </p:spPr>
        <p:txBody>
          <a:bodyPr lIns="0" tIns="0" rIns="0" bIns="0"/>
          <a:lstStyle/>
          <a:p>
            <a:pPr marL="847725" indent="-325438" defTabSz="1042988">
              <a:defRPr/>
            </a:pPr>
            <a:endParaRPr lang="fi-FI">
              <a:solidFill>
                <a:srgbClr val="000000"/>
              </a:solidFill>
            </a:endParaRPr>
          </a:p>
        </p:txBody>
      </p:sp>
      <p:sp>
        <p:nvSpPr>
          <p:cNvPr id="8253" name="TextBox 43"/>
          <p:cNvSpPr txBox="1">
            <a:spLocks noChangeArrowheads="1"/>
          </p:cNvSpPr>
          <p:nvPr/>
        </p:nvSpPr>
        <p:spPr bwMode="auto">
          <a:xfrm>
            <a:off x="4056063" y="4897438"/>
            <a:ext cx="677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900">
                <a:solidFill>
                  <a:srgbClr val="000000"/>
                </a:solidFill>
              </a:rPr>
              <a:t>KH</a:t>
            </a:r>
          </a:p>
          <a:p>
            <a:r>
              <a:rPr lang="fi-FI" altLang="fi-FI" sz="900">
                <a:solidFill>
                  <a:srgbClr val="000000"/>
                </a:solidFill>
              </a:rPr>
              <a:t>3.9.</a:t>
            </a:r>
          </a:p>
        </p:txBody>
      </p:sp>
      <p:sp>
        <p:nvSpPr>
          <p:cNvPr id="49" name="7-Point Star 48"/>
          <p:cNvSpPr/>
          <p:nvPr/>
        </p:nvSpPr>
        <p:spPr bwMode="auto">
          <a:xfrm>
            <a:off x="3111500" y="6091238"/>
            <a:ext cx="217488" cy="215900"/>
          </a:xfrm>
          <a:prstGeom prst="star7">
            <a:avLst/>
          </a:prstGeom>
          <a:solidFill>
            <a:schemeClr val="tx2"/>
          </a:solidFill>
          <a:ln w="9525" cap="flat" cmpd="sng" algn="ctr">
            <a:noFill/>
            <a:prstDash val="solid"/>
            <a:round/>
            <a:headEnd type="none" w="med" len="med"/>
            <a:tailEnd type="none" w="med" len="med"/>
          </a:ln>
          <a:effectLst/>
        </p:spPr>
        <p:txBody>
          <a:bodyPr lIns="0" tIns="0" rIns="0" bIns="0"/>
          <a:lstStyle/>
          <a:p>
            <a:pPr marL="847725" indent="-325438" defTabSz="1042988">
              <a:defRPr/>
            </a:pPr>
            <a:endParaRPr lang="fi-FI">
              <a:solidFill>
                <a:srgbClr val="000000"/>
              </a:solidFill>
            </a:endParaRPr>
          </a:p>
        </p:txBody>
      </p:sp>
      <p:sp>
        <p:nvSpPr>
          <p:cNvPr id="8255" name="TextBox 47"/>
          <p:cNvSpPr txBox="1">
            <a:spLocks noChangeArrowheads="1"/>
          </p:cNvSpPr>
          <p:nvPr/>
        </p:nvSpPr>
        <p:spPr bwMode="auto">
          <a:xfrm>
            <a:off x="3281363" y="6048375"/>
            <a:ext cx="677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900">
                <a:solidFill>
                  <a:srgbClr val="000000"/>
                </a:solidFill>
              </a:rPr>
              <a:t>KJ</a:t>
            </a:r>
          </a:p>
          <a:p>
            <a:r>
              <a:rPr lang="fi-FI" altLang="fi-FI" sz="900">
                <a:solidFill>
                  <a:srgbClr val="000000"/>
                </a:solidFill>
              </a:rPr>
              <a:t>28.8.</a:t>
            </a:r>
          </a:p>
        </p:txBody>
      </p:sp>
      <p:sp>
        <p:nvSpPr>
          <p:cNvPr id="51" name="7-Point Star 50"/>
          <p:cNvSpPr/>
          <p:nvPr/>
        </p:nvSpPr>
        <p:spPr bwMode="auto">
          <a:xfrm>
            <a:off x="4333875" y="3814763"/>
            <a:ext cx="215900" cy="215900"/>
          </a:xfrm>
          <a:prstGeom prst="star7">
            <a:avLst/>
          </a:prstGeom>
          <a:solidFill>
            <a:schemeClr val="tx2"/>
          </a:solidFill>
          <a:ln w="9525" cap="flat" cmpd="sng" algn="ctr">
            <a:noFill/>
            <a:prstDash val="solid"/>
            <a:round/>
            <a:headEnd type="none" w="med" len="med"/>
            <a:tailEnd type="none" w="med" len="med"/>
          </a:ln>
          <a:effectLst/>
        </p:spPr>
        <p:txBody>
          <a:bodyPr lIns="0" tIns="0" rIns="0" bIns="0"/>
          <a:lstStyle/>
          <a:p>
            <a:pPr marL="847725" indent="-325438" defTabSz="1042988">
              <a:defRPr/>
            </a:pPr>
            <a:endParaRPr lang="fi-FI">
              <a:solidFill>
                <a:srgbClr val="000000"/>
              </a:solidFill>
            </a:endParaRPr>
          </a:p>
        </p:txBody>
      </p:sp>
      <p:sp>
        <p:nvSpPr>
          <p:cNvPr id="8257" name="TextBox 49"/>
          <p:cNvSpPr txBox="1">
            <a:spLocks noChangeArrowheads="1"/>
          </p:cNvSpPr>
          <p:nvPr/>
        </p:nvSpPr>
        <p:spPr bwMode="auto">
          <a:xfrm>
            <a:off x="4502150" y="3744913"/>
            <a:ext cx="679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900">
                <a:solidFill>
                  <a:srgbClr val="000000"/>
                </a:solidFill>
              </a:rPr>
              <a:t>KH</a:t>
            </a:r>
          </a:p>
          <a:p>
            <a:r>
              <a:rPr lang="fi-FI" altLang="fi-FI" sz="900">
                <a:solidFill>
                  <a:srgbClr val="000000"/>
                </a:solidFill>
              </a:rPr>
              <a:t>7.9.</a:t>
            </a:r>
          </a:p>
        </p:txBody>
      </p:sp>
      <p:sp>
        <p:nvSpPr>
          <p:cNvPr id="55" name="7-Point Star 54"/>
          <p:cNvSpPr/>
          <p:nvPr/>
        </p:nvSpPr>
        <p:spPr bwMode="auto">
          <a:xfrm>
            <a:off x="4338638" y="6084888"/>
            <a:ext cx="215900" cy="215900"/>
          </a:xfrm>
          <a:prstGeom prst="star7">
            <a:avLst/>
          </a:prstGeom>
          <a:solidFill>
            <a:schemeClr val="tx2"/>
          </a:solidFill>
          <a:ln w="9525" cap="flat" cmpd="sng" algn="ctr">
            <a:noFill/>
            <a:prstDash val="solid"/>
            <a:round/>
            <a:headEnd type="none" w="med" len="med"/>
            <a:tailEnd type="none" w="med" len="med"/>
          </a:ln>
          <a:effectLst/>
        </p:spPr>
        <p:txBody>
          <a:bodyPr lIns="0" tIns="0" rIns="0" bIns="0"/>
          <a:lstStyle/>
          <a:p>
            <a:pPr marL="847725" indent="-325438" defTabSz="1042988">
              <a:defRPr/>
            </a:pPr>
            <a:endParaRPr lang="fi-FI">
              <a:solidFill>
                <a:srgbClr val="000000"/>
              </a:solidFill>
            </a:endParaRPr>
          </a:p>
        </p:txBody>
      </p:sp>
      <p:sp>
        <p:nvSpPr>
          <p:cNvPr id="8259" name="TextBox 54"/>
          <p:cNvSpPr txBox="1">
            <a:spLocks noChangeArrowheads="1"/>
          </p:cNvSpPr>
          <p:nvPr/>
        </p:nvSpPr>
        <p:spPr bwMode="auto">
          <a:xfrm>
            <a:off x="4506913" y="6038850"/>
            <a:ext cx="679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900">
                <a:solidFill>
                  <a:srgbClr val="000000"/>
                </a:solidFill>
              </a:rPr>
              <a:t>H</a:t>
            </a:r>
          </a:p>
          <a:p>
            <a:r>
              <a:rPr lang="fi-FI" altLang="fi-FI" sz="900">
                <a:solidFill>
                  <a:srgbClr val="000000"/>
                </a:solidFill>
              </a:rPr>
              <a:t>7.9.</a:t>
            </a:r>
          </a:p>
        </p:txBody>
      </p:sp>
      <p:sp>
        <p:nvSpPr>
          <p:cNvPr id="57" name="7-Point Star 56"/>
          <p:cNvSpPr/>
          <p:nvPr/>
        </p:nvSpPr>
        <p:spPr bwMode="auto">
          <a:xfrm>
            <a:off x="6354763" y="3816350"/>
            <a:ext cx="215900" cy="215900"/>
          </a:xfrm>
          <a:prstGeom prst="star7">
            <a:avLst/>
          </a:prstGeom>
          <a:solidFill>
            <a:schemeClr val="tx2"/>
          </a:solidFill>
          <a:ln w="9525" cap="flat" cmpd="sng" algn="ctr">
            <a:noFill/>
            <a:prstDash val="solid"/>
            <a:round/>
            <a:headEnd type="none" w="med" len="med"/>
            <a:tailEnd type="none" w="med" len="med"/>
          </a:ln>
          <a:effectLst/>
        </p:spPr>
        <p:txBody>
          <a:bodyPr lIns="0" tIns="0" rIns="0" bIns="0"/>
          <a:lstStyle/>
          <a:p>
            <a:pPr marL="847725" indent="-325438" defTabSz="1042988">
              <a:defRPr/>
            </a:pPr>
            <a:endParaRPr lang="fi-FI">
              <a:solidFill>
                <a:srgbClr val="000000"/>
              </a:solidFill>
            </a:endParaRPr>
          </a:p>
        </p:txBody>
      </p:sp>
      <p:sp>
        <p:nvSpPr>
          <p:cNvPr id="8261" name="TextBox 58"/>
          <p:cNvSpPr txBox="1">
            <a:spLocks noChangeArrowheads="1"/>
          </p:cNvSpPr>
          <p:nvPr/>
        </p:nvSpPr>
        <p:spPr bwMode="auto">
          <a:xfrm>
            <a:off x="6523038" y="3771900"/>
            <a:ext cx="679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900">
                <a:solidFill>
                  <a:srgbClr val="000000"/>
                </a:solidFill>
              </a:rPr>
              <a:t>KV</a:t>
            </a:r>
          </a:p>
          <a:p>
            <a:r>
              <a:rPr lang="fi-FI" altLang="fi-FI" sz="900">
                <a:solidFill>
                  <a:srgbClr val="000000"/>
                </a:solidFill>
              </a:rPr>
              <a:t>21.9</a:t>
            </a:r>
          </a:p>
        </p:txBody>
      </p:sp>
      <p:sp>
        <p:nvSpPr>
          <p:cNvPr id="8262" name="Isosceles Triangle 79"/>
          <p:cNvSpPr>
            <a:spLocks noChangeArrowheads="1"/>
          </p:cNvSpPr>
          <p:nvPr/>
        </p:nvSpPr>
        <p:spPr bwMode="auto">
          <a:xfrm flipV="1">
            <a:off x="1304925" y="2508250"/>
            <a:ext cx="179388" cy="144463"/>
          </a:xfrm>
          <a:prstGeom prst="triangle">
            <a:avLst>
              <a:gd name="adj" fmla="val 50000"/>
            </a:avLst>
          </a:prstGeom>
          <a:solidFill>
            <a:schemeClr val="tx1"/>
          </a:solidFill>
          <a:ln w="9525" algn="ctr">
            <a:solidFill>
              <a:schemeClr val="bg1"/>
            </a:solidFill>
            <a:round/>
            <a:headEnd/>
            <a:tailEnd/>
          </a:ln>
        </p:spPr>
        <p:txBody>
          <a:bodyPr lIns="0" tIns="0" rIns="0" bIns="0"/>
          <a:lstStyle>
            <a:lvl1pPr marL="847725" indent="-325438"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endParaRPr lang="fi-FI" altLang="fi-FI" sz="1800">
              <a:solidFill>
                <a:srgbClr val="000000"/>
              </a:solidFill>
            </a:endParaRPr>
          </a:p>
        </p:txBody>
      </p:sp>
      <p:sp>
        <p:nvSpPr>
          <p:cNvPr id="61" name="7-Point Star 60"/>
          <p:cNvSpPr/>
          <p:nvPr/>
        </p:nvSpPr>
        <p:spPr bwMode="auto">
          <a:xfrm>
            <a:off x="3546475" y="4400550"/>
            <a:ext cx="215900" cy="215900"/>
          </a:xfrm>
          <a:prstGeom prst="star7">
            <a:avLst/>
          </a:prstGeom>
          <a:solidFill>
            <a:schemeClr val="tx2"/>
          </a:solidFill>
          <a:ln w="9525" cap="flat" cmpd="sng" algn="ctr">
            <a:noFill/>
            <a:prstDash val="solid"/>
            <a:round/>
            <a:headEnd type="none" w="med" len="med"/>
            <a:tailEnd type="none" w="med" len="med"/>
          </a:ln>
          <a:effectLst/>
        </p:spPr>
        <p:txBody>
          <a:bodyPr lIns="0" tIns="0" rIns="0" bIns="0"/>
          <a:lstStyle/>
          <a:p>
            <a:pPr marL="847725" indent="-325438" defTabSz="1042988">
              <a:defRPr/>
            </a:pPr>
            <a:endParaRPr lang="fi-FI">
              <a:solidFill>
                <a:srgbClr val="000000"/>
              </a:solidFill>
            </a:endParaRPr>
          </a:p>
        </p:txBody>
      </p:sp>
      <p:sp>
        <p:nvSpPr>
          <p:cNvPr id="8264" name="TextBox 41"/>
          <p:cNvSpPr txBox="1">
            <a:spLocks noChangeArrowheads="1"/>
          </p:cNvSpPr>
          <p:nvPr/>
        </p:nvSpPr>
        <p:spPr bwMode="auto">
          <a:xfrm>
            <a:off x="3714750" y="4348163"/>
            <a:ext cx="839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900">
                <a:solidFill>
                  <a:srgbClr val="000000"/>
                </a:solidFill>
              </a:rPr>
              <a:t>SOTE LTK</a:t>
            </a:r>
          </a:p>
          <a:p>
            <a:r>
              <a:rPr lang="fi-FI" altLang="fi-FI" sz="900">
                <a:solidFill>
                  <a:srgbClr val="000000"/>
                </a:solidFill>
              </a:rPr>
              <a:t>1.9.</a:t>
            </a:r>
          </a:p>
        </p:txBody>
      </p:sp>
      <p:sp>
        <p:nvSpPr>
          <p:cNvPr id="63" name="7-Point Star 62"/>
          <p:cNvSpPr/>
          <p:nvPr/>
        </p:nvSpPr>
        <p:spPr bwMode="auto">
          <a:xfrm>
            <a:off x="5454650" y="4400550"/>
            <a:ext cx="215900" cy="215900"/>
          </a:xfrm>
          <a:prstGeom prst="star7">
            <a:avLst/>
          </a:prstGeom>
          <a:solidFill>
            <a:schemeClr val="bg2"/>
          </a:solidFill>
          <a:ln w="9525" cap="flat" cmpd="sng" algn="ctr">
            <a:noFill/>
            <a:prstDash val="solid"/>
            <a:round/>
            <a:headEnd type="none" w="med" len="med"/>
            <a:tailEnd type="none" w="med" len="med"/>
          </a:ln>
          <a:effectLst/>
        </p:spPr>
        <p:txBody>
          <a:bodyPr lIns="0" tIns="0" rIns="0" bIns="0"/>
          <a:lstStyle/>
          <a:p>
            <a:pPr marL="847725" indent="-325438" defTabSz="1042988">
              <a:defRPr/>
            </a:pPr>
            <a:endParaRPr lang="fi-FI">
              <a:solidFill>
                <a:srgbClr val="000000"/>
              </a:solidFill>
            </a:endParaRPr>
          </a:p>
        </p:txBody>
      </p:sp>
      <p:sp>
        <p:nvSpPr>
          <p:cNvPr id="8266" name="TextBox 41"/>
          <p:cNvSpPr txBox="1">
            <a:spLocks noChangeArrowheads="1"/>
          </p:cNvSpPr>
          <p:nvPr/>
        </p:nvSpPr>
        <p:spPr bwMode="auto">
          <a:xfrm>
            <a:off x="5622925" y="4356100"/>
            <a:ext cx="858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900">
                <a:solidFill>
                  <a:srgbClr val="000000"/>
                </a:solidFill>
              </a:rPr>
              <a:t>SOTE LTK</a:t>
            </a:r>
          </a:p>
          <a:p>
            <a:r>
              <a:rPr lang="fi-FI" altLang="fi-FI" sz="900">
                <a:solidFill>
                  <a:srgbClr val="000000"/>
                </a:solidFill>
              </a:rPr>
              <a:t>15.9.</a:t>
            </a:r>
          </a:p>
        </p:txBody>
      </p:sp>
      <p:sp>
        <p:nvSpPr>
          <p:cNvPr id="73" name="7-Point Star 72"/>
          <p:cNvSpPr/>
          <p:nvPr/>
        </p:nvSpPr>
        <p:spPr bwMode="auto">
          <a:xfrm>
            <a:off x="3330575" y="5529263"/>
            <a:ext cx="215900" cy="215900"/>
          </a:xfrm>
          <a:prstGeom prst="star7">
            <a:avLst/>
          </a:prstGeom>
          <a:solidFill>
            <a:schemeClr val="tx2"/>
          </a:solidFill>
          <a:ln w="9525" cap="flat" cmpd="sng" algn="ctr">
            <a:noFill/>
            <a:prstDash val="solid"/>
            <a:round/>
            <a:headEnd type="none" w="med" len="med"/>
            <a:tailEnd type="none" w="med" len="med"/>
          </a:ln>
          <a:effectLst/>
        </p:spPr>
        <p:txBody>
          <a:bodyPr lIns="0" tIns="0" rIns="0" bIns="0"/>
          <a:lstStyle/>
          <a:p>
            <a:pPr marL="847725" indent="-325438" defTabSz="1042988">
              <a:defRPr/>
            </a:pPr>
            <a:endParaRPr lang="fi-FI">
              <a:solidFill>
                <a:srgbClr val="000000"/>
              </a:solidFill>
            </a:endParaRPr>
          </a:p>
        </p:txBody>
      </p:sp>
      <p:sp>
        <p:nvSpPr>
          <p:cNvPr id="8268" name="TextBox 45"/>
          <p:cNvSpPr txBox="1">
            <a:spLocks noChangeArrowheads="1"/>
          </p:cNvSpPr>
          <p:nvPr/>
        </p:nvSpPr>
        <p:spPr bwMode="auto">
          <a:xfrm>
            <a:off x="2436813" y="5464175"/>
            <a:ext cx="857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900">
                <a:solidFill>
                  <a:srgbClr val="000000"/>
                </a:solidFill>
              </a:rPr>
              <a:t>KH</a:t>
            </a:r>
          </a:p>
          <a:p>
            <a:r>
              <a:rPr lang="fi-FI" altLang="fi-FI" sz="900">
                <a:solidFill>
                  <a:srgbClr val="000000"/>
                </a:solidFill>
              </a:rPr>
              <a:t>24.8.</a:t>
            </a:r>
          </a:p>
        </p:txBody>
      </p:sp>
      <p:sp>
        <p:nvSpPr>
          <p:cNvPr id="8269" name="TextBox 45"/>
          <p:cNvSpPr txBox="1">
            <a:spLocks noChangeArrowheads="1"/>
          </p:cNvSpPr>
          <p:nvPr/>
        </p:nvSpPr>
        <p:spPr bwMode="auto">
          <a:xfrm>
            <a:off x="3462338" y="5472113"/>
            <a:ext cx="857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900">
                <a:solidFill>
                  <a:srgbClr val="000000"/>
                </a:solidFill>
              </a:rPr>
              <a:t>KV</a:t>
            </a:r>
          </a:p>
          <a:p>
            <a:r>
              <a:rPr lang="fi-FI" altLang="fi-FI" sz="900">
                <a:solidFill>
                  <a:srgbClr val="000000"/>
                </a:solidFill>
              </a:rPr>
              <a:t>31.8.</a:t>
            </a:r>
          </a:p>
        </p:txBody>
      </p:sp>
      <p:sp>
        <p:nvSpPr>
          <p:cNvPr id="76" name="7-Point Star 75"/>
          <p:cNvSpPr/>
          <p:nvPr/>
        </p:nvSpPr>
        <p:spPr bwMode="auto">
          <a:xfrm>
            <a:off x="2293938" y="5529263"/>
            <a:ext cx="215900" cy="215900"/>
          </a:xfrm>
          <a:prstGeom prst="star7">
            <a:avLst/>
          </a:prstGeom>
          <a:solidFill>
            <a:schemeClr val="tx2"/>
          </a:solidFill>
          <a:ln w="9525" cap="flat" cmpd="sng" algn="ctr">
            <a:noFill/>
            <a:prstDash val="solid"/>
            <a:round/>
            <a:headEnd type="none" w="med" len="med"/>
            <a:tailEnd type="none" w="med" len="med"/>
          </a:ln>
          <a:effectLst/>
        </p:spPr>
        <p:txBody>
          <a:bodyPr lIns="0" tIns="0" rIns="0" bIns="0"/>
          <a:lstStyle/>
          <a:p>
            <a:pPr marL="847725" indent="-325438" defTabSz="1042988">
              <a:defRPr/>
            </a:pPr>
            <a:endParaRPr lang="fi-FI">
              <a:solidFill>
                <a:srgbClr val="000000"/>
              </a:solidFill>
            </a:endParaRPr>
          </a:p>
        </p:txBody>
      </p:sp>
      <p:sp>
        <p:nvSpPr>
          <p:cNvPr id="77" name="7-Point Star 76"/>
          <p:cNvSpPr/>
          <p:nvPr/>
        </p:nvSpPr>
        <p:spPr bwMode="auto">
          <a:xfrm>
            <a:off x="1920875" y="5529263"/>
            <a:ext cx="215900" cy="215900"/>
          </a:xfrm>
          <a:prstGeom prst="star7">
            <a:avLst/>
          </a:prstGeom>
          <a:solidFill>
            <a:schemeClr val="tx2"/>
          </a:solidFill>
          <a:ln w="9525" cap="flat" cmpd="sng" algn="ctr">
            <a:noFill/>
            <a:prstDash val="solid"/>
            <a:round/>
            <a:headEnd type="none" w="med" len="med"/>
            <a:tailEnd type="none" w="med" len="med"/>
          </a:ln>
          <a:effectLst/>
        </p:spPr>
        <p:txBody>
          <a:bodyPr lIns="0" tIns="0" rIns="0" bIns="0"/>
          <a:lstStyle/>
          <a:p>
            <a:pPr marL="847725" indent="-325438" defTabSz="1042988">
              <a:defRPr/>
            </a:pPr>
            <a:endParaRPr lang="fi-FI">
              <a:solidFill>
                <a:srgbClr val="000000"/>
              </a:solidFill>
            </a:endParaRPr>
          </a:p>
        </p:txBody>
      </p:sp>
      <p:sp>
        <p:nvSpPr>
          <p:cNvPr id="8272" name="TextBox 45"/>
          <p:cNvSpPr txBox="1">
            <a:spLocks noChangeArrowheads="1"/>
          </p:cNvSpPr>
          <p:nvPr/>
        </p:nvSpPr>
        <p:spPr bwMode="auto">
          <a:xfrm>
            <a:off x="1350963" y="5472113"/>
            <a:ext cx="857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i-FI" altLang="fi-FI" sz="900">
                <a:solidFill>
                  <a:srgbClr val="000000"/>
                </a:solidFill>
              </a:rPr>
              <a:t>PTL</a:t>
            </a:r>
          </a:p>
          <a:p>
            <a:pPr algn="ctr"/>
            <a:r>
              <a:rPr lang="fi-FI" altLang="fi-FI" sz="900">
                <a:solidFill>
                  <a:srgbClr val="000000"/>
                </a:solidFill>
              </a:rPr>
              <a:t>20.8.</a:t>
            </a:r>
          </a:p>
        </p:txBody>
      </p:sp>
      <p:sp>
        <p:nvSpPr>
          <p:cNvPr id="83" name="Rectangle 17"/>
          <p:cNvSpPr>
            <a:spLocks noChangeArrowheads="1"/>
          </p:cNvSpPr>
          <p:nvPr/>
        </p:nvSpPr>
        <p:spPr bwMode="auto">
          <a:xfrm>
            <a:off x="2314575" y="2557463"/>
            <a:ext cx="4256088" cy="496887"/>
          </a:xfrm>
          <a:prstGeom prst="rect">
            <a:avLst/>
          </a:prstGeom>
          <a:solidFill>
            <a:schemeClr val="accent6">
              <a:lumMod val="40000"/>
              <a:lumOff val="60000"/>
            </a:schemeClr>
          </a:solidFill>
          <a:ln w="9525" algn="ctr">
            <a:solidFill>
              <a:schemeClr val="bg1"/>
            </a:solidFill>
            <a:round/>
            <a:headEnd/>
            <a:tailEnd/>
          </a:ln>
        </p:spPr>
        <p:txBody>
          <a:bodyPr lIns="0" tIns="0" rIns="0" bIns="0" anchor="ctr"/>
          <a:lstStyle/>
          <a:p>
            <a:pPr algn="ctr" defTabSz="1042988">
              <a:lnSpc>
                <a:spcPts val="1000"/>
              </a:lnSpc>
              <a:spcBef>
                <a:spcPts val="0"/>
              </a:spcBef>
              <a:defRPr/>
            </a:pPr>
            <a:r>
              <a:rPr lang="en-US" altLang="fi-FI" sz="900" dirty="0" err="1"/>
              <a:t>Päätöksenteon</a:t>
            </a:r>
            <a:r>
              <a:rPr lang="en-US" altLang="fi-FI" sz="900" dirty="0"/>
              <a:t> </a:t>
            </a:r>
            <a:r>
              <a:rPr lang="en-US" altLang="fi-FI" sz="900" dirty="0" err="1"/>
              <a:t>tuki</a:t>
            </a:r>
            <a:endParaRPr lang="en-US" altLang="fi-FI" sz="900" dirty="0"/>
          </a:p>
        </p:txBody>
      </p:sp>
      <p:sp>
        <p:nvSpPr>
          <p:cNvPr id="8274" name="TextBox 88"/>
          <p:cNvSpPr txBox="1">
            <a:spLocks noChangeArrowheads="1"/>
          </p:cNvSpPr>
          <p:nvPr/>
        </p:nvSpPr>
        <p:spPr bwMode="auto">
          <a:xfrm>
            <a:off x="1374775" y="2484438"/>
            <a:ext cx="1189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900" b="1">
                <a:solidFill>
                  <a:srgbClr val="000000"/>
                </a:solidFill>
              </a:rPr>
              <a:t>Päätösehdotus</a:t>
            </a:r>
          </a:p>
          <a:p>
            <a:r>
              <a:rPr lang="fi-FI" altLang="fi-FI" sz="900" b="1">
                <a:solidFill>
                  <a:srgbClr val="000000"/>
                </a:solidFill>
              </a:rPr>
              <a:t>Valmis 17.8.</a:t>
            </a:r>
          </a:p>
        </p:txBody>
      </p:sp>
      <p:sp>
        <p:nvSpPr>
          <p:cNvPr id="85" name="Rectangle 84"/>
          <p:cNvSpPr/>
          <p:nvPr/>
        </p:nvSpPr>
        <p:spPr bwMode="auto">
          <a:xfrm>
            <a:off x="365125" y="3671888"/>
            <a:ext cx="7019925" cy="514350"/>
          </a:xfrm>
          <a:prstGeom prst="rect">
            <a:avLst/>
          </a:prstGeom>
          <a:noFill/>
          <a:ln w="9525" cap="flat" cmpd="sng" algn="ctr">
            <a:solidFill>
              <a:schemeClr val="accent6">
                <a:lumMod val="50000"/>
              </a:schemeClr>
            </a:solidFill>
            <a:prstDash val="solid"/>
            <a:round/>
            <a:headEnd type="none" w="med" len="med"/>
            <a:tailEnd type="none" w="med" len="med"/>
          </a:ln>
          <a:effectLst/>
        </p:spPr>
        <p:txBody>
          <a:bodyPr lIns="0" tIns="0" rIns="72000" bIns="0" anchor="ctr"/>
          <a:lstStyle/>
          <a:p>
            <a:pPr defTabSz="1042988" eaLnBrk="1" hangingPunct="1">
              <a:spcBef>
                <a:spcPct val="20000"/>
              </a:spcBef>
              <a:defRPr/>
            </a:pPr>
            <a:r>
              <a:rPr lang="en-GB" sz="1000" b="1" i="1" dirty="0">
                <a:latin typeface="Arial" charset="0"/>
              </a:rPr>
              <a:t>VANTAA</a:t>
            </a:r>
          </a:p>
        </p:txBody>
      </p:sp>
      <p:sp>
        <p:nvSpPr>
          <p:cNvPr id="86" name="Rectangle 85"/>
          <p:cNvSpPr/>
          <p:nvPr/>
        </p:nvSpPr>
        <p:spPr bwMode="auto">
          <a:xfrm>
            <a:off x="365125" y="4241800"/>
            <a:ext cx="7019925" cy="514350"/>
          </a:xfrm>
          <a:prstGeom prst="rect">
            <a:avLst/>
          </a:prstGeom>
          <a:noFill/>
          <a:ln w="9525" cap="flat" cmpd="sng" algn="ctr">
            <a:solidFill>
              <a:schemeClr val="accent6">
                <a:lumMod val="50000"/>
              </a:schemeClr>
            </a:solidFill>
            <a:prstDash val="solid"/>
            <a:round/>
            <a:headEnd type="none" w="med" len="med"/>
            <a:tailEnd type="none" w="med" len="med"/>
          </a:ln>
          <a:effectLst/>
        </p:spPr>
        <p:txBody>
          <a:bodyPr lIns="0" tIns="0" rIns="72000" bIns="0" anchor="ctr"/>
          <a:lstStyle/>
          <a:p>
            <a:pPr defTabSz="1042988" eaLnBrk="1" hangingPunct="1">
              <a:spcBef>
                <a:spcPct val="20000"/>
              </a:spcBef>
              <a:defRPr/>
            </a:pPr>
            <a:r>
              <a:rPr lang="en-GB" sz="1000" b="1" i="1" dirty="0">
                <a:latin typeface="Arial" charset="0"/>
              </a:rPr>
              <a:t>HELSINKI</a:t>
            </a:r>
          </a:p>
        </p:txBody>
      </p:sp>
      <p:sp>
        <p:nvSpPr>
          <p:cNvPr id="87" name="Rectangle 86"/>
          <p:cNvSpPr/>
          <p:nvPr/>
        </p:nvSpPr>
        <p:spPr bwMode="auto">
          <a:xfrm>
            <a:off x="365125" y="5383213"/>
            <a:ext cx="7019925" cy="517525"/>
          </a:xfrm>
          <a:prstGeom prst="rect">
            <a:avLst/>
          </a:prstGeom>
          <a:noFill/>
          <a:ln w="9525" cap="flat" cmpd="sng" algn="ctr">
            <a:solidFill>
              <a:schemeClr val="accent6">
                <a:lumMod val="50000"/>
              </a:schemeClr>
            </a:solidFill>
            <a:prstDash val="solid"/>
            <a:round/>
            <a:headEnd type="none" w="med" len="med"/>
            <a:tailEnd type="none" w="med" len="med"/>
          </a:ln>
          <a:effectLst/>
        </p:spPr>
        <p:txBody>
          <a:bodyPr lIns="0" tIns="0" rIns="72000" bIns="0" anchor="ctr"/>
          <a:lstStyle/>
          <a:p>
            <a:pPr defTabSz="1042988" eaLnBrk="1" hangingPunct="1">
              <a:spcBef>
                <a:spcPct val="20000"/>
              </a:spcBef>
              <a:defRPr/>
            </a:pPr>
            <a:r>
              <a:rPr lang="en-GB" sz="1000" b="1" i="1" dirty="0">
                <a:latin typeface="Arial" charset="0"/>
              </a:rPr>
              <a:t>KIRKKONUMMI</a:t>
            </a:r>
          </a:p>
        </p:txBody>
      </p:sp>
      <p:sp>
        <p:nvSpPr>
          <p:cNvPr id="88" name="Rectangle 87"/>
          <p:cNvSpPr/>
          <p:nvPr/>
        </p:nvSpPr>
        <p:spPr bwMode="auto">
          <a:xfrm>
            <a:off x="365125" y="4811713"/>
            <a:ext cx="7019925" cy="517525"/>
          </a:xfrm>
          <a:prstGeom prst="rect">
            <a:avLst/>
          </a:prstGeom>
          <a:noFill/>
          <a:ln w="9525" cap="flat" cmpd="sng" algn="ctr">
            <a:solidFill>
              <a:schemeClr val="accent6">
                <a:lumMod val="50000"/>
              </a:schemeClr>
            </a:solidFill>
            <a:prstDash val="solid"/>
            <a:round/>
            <a:headEnd type="none" w="med" len="med"/>
            <a:tailEnd type="none" w="med" len="med"/>
          </a:ln>
          <a:effectLst/>
        </p:spPr>
        <p:txBody>
          <a:bodyPr lIns="0" tIns="0" rIns="72000" bIns="0" anchor="ctr"/>
          <a:lstStyle/>
          <a:p>
            <a:pPr defTabSz="1042988" eaLnBrk="1" hangingPunct="1">
              <a:spcBef>
                <a:spcPct val="20000"/>
              </a:spcBef>
              <a:defRPr/>
            </a:pPr>
            <a:r>
              <a:rPr lang="en-GB" sz="1000" b="1" i="1" dirty="0">
                <a:latin typeface="Arial" charset="0"/>
              </a:rPr>
              <a:t>KAUNIAINEN</a:t>
            </a:r>
          </a:p>
        </p:txBody>
      </p:sp>
      <p:sp>
        <p:nvSpPr>
          <p:cNvPr id="89" name="Rectangle 88"/>
          <p:cNvSpPr/>
          <p:nvPr/>
        </p:nvSpPr>
        <p:spPr bwMode="auto">
          <a:xfrm>
            <a:off x="365125" y="5956300"/>
            <a:ext cx="7019925" cy="515938"/>
          </a:xfrm>
          <a:prstGeom prst="rect">
            <a:avLst/>
          </a:prstGeom>
          <a:noFill/>
          <a:ln w="9525" cap="flat" cmpd="sng" algn="ctr">
            <a:solidFill>
              <a:schemeClr val="accent6">
                <a:lumMod val="50000"/>
              </a:schemeClr>
            </a:solidFill>
            <a:prstDash val="solid"/>
            <a:round/>
            <a:headEnd type="none" w="med" len="med"/>
            <a:tailEnd type="none" w="med" len="med"/>
          </a:ln>
          <a:effectLst/>
        </p:spPr>
        <p:txBody>
          <a:bodyPr lIns="0" tIns="0" rIns="72000" bIns="0" anchor="ctr"/>
          <a:lstStyle/>
          <a:p>
            <a:pPr defTabSz="1042988" eaLnBrk="1" hangingPunct="1">
              <a:spcBef>
                <a:spcPct val="20000"/>
              </a:spcBef>
              <a:defRPr/>
            </a:pPr>
            <a:r>
              <a:rPr lang="en-GB" sz="1000" b="1" i="1" dirty="0">
                <a:latin typeface="Arial" charset="0"/>
              </a:rPr>
              <a:t>HUS</a:t>
            </a:r>
          </a:p>
        </p:txBody>
      </p:sp>
      <p:sp>
        <p:nvSpPr>
          <p:cNvPr id="91" name="Rectangle 17"/>
          <p:cNvSpPr>
            <a:spLocks noChangeArrowheads="1"/>
          </p:cNvSpPr>
          <p:nvPr/>
        </p:nvSpPr>
        <p:spPr bwMode="auto">
          <a:xfrm>
            <a:off x="6607175" y="2565400"/>
            <a:ext cx="2087563" cy="488950"/>
          </a:xfrm>
          <a:prstGeom prst="rect">
            <a:avLst/>
          </a:prstGeom>
          <a:solidFill>
            <a:schemeClr val="accent6">
              <a:lumMod val="40000"/>
              <a:lumOff val="60000"/>
            </a:schemeClr>
          </a:solidFill>
          <a:ln w="9525" algn="ctr">
            <a:solidFill>
              <a:schemeClr val="bg1"/>
            </a:solidFill>
            <a:round/>
            <a:headEnd/>
            <a:tailEnd/>
          </a:ln>
        </p:spPr>
        <p:txBody>
          <a:bodyPr lIns="0" tIns="0" rIns="0" bIns="0" anchor="ctr"/>
          <a:lstStyle/>
          <a:p>
            <a:pPr algn="ctr" defTabSz="1042988">
              <a:lnSpc>
                <a:spcPts val="1000"/>
              </a:lnSpc>
              <a:spcBef>
                <a:spcPts val="0"/>
              </a:spcBef>
              <a:defRPr/>
            </a:pPr>
            <a:r>
              <a:rPr lang="en-US" altLang="fi-FI" sz="900" dirty="0" err="1"/>
              <a:t>Valitusaika</a:t>
            </a:r>
            <a:endParaRPr lang="en-US" altLang="fi-FI" sz="900" dirty="0"/>
          </a:p>
          <a:p>
            <a:pPr algn="ctr" defTabSz="1042988">
              <a:lnSpc>
                <a:spcPts val="1000"/>
              </a:lnSpc>
              <a:spcBef>
                <a:spcPts val="0"/>
              </a:spcBef>
              <a:defRPr/>
            </a:pPr>
            <a:r>
              <a:rPr lang="en-US" altLang="fi-FI" sz="900" dirty="0"/>
              <a:t>14 </a:t>
            </a:r>
            <a:r>
              <a:rPr lang="en-US" altLang="fi-FI" sz="900" dirty="0" err="1"/>
              <a:t>vrk</a:t>
            </a:r>
            <a:endParaRPr lang="en-US" altLang="fi-FI" sz="900" dirty="0"/>
          </a:p>
        </p:txBody>
      </p:sp>
      <p:sp>
        <p:nvSpPr>
          <p:cNvPr id="101" name="TextBox 100"/>
          <p:cNvSpPr txBox="1"/>
          <p:nvPr/>
        </p:nvSpPr>
        <p:spPr>
          <a:xfrm rot="5400000">
            <a:off x="6455569" y="5231607"/>
            <a:ext cx="2344737" cy="247650"/>
          </a:xfrm>
          <a:prstGeom prst="rect">
            <a:avLst/>
          </a:prstGeom>
          <a:noFill/>
        </p:spPr>
        <p:txBody>
          <a:bodyPr wrap="none">
            <a:spAutoFit/>
          </a:bodyPr>
          <a:lstStyle/>
          <a:p>
            <a:pPr>
              <a:defRPr/>
            </a:pPr>
            <a:r>
              <a:rPr lang="en-GB" sz="1000" b="1" spc="600" dirty="0"/>
              <a:t>PÄÄTÖKSENTEKO</a:t>
            </a:r>
          </a:p>
        </p:txBody>
      </p:sp>
      <p:sp>
        <p:nvSpPr>
          <p:cNvPr id="68" name="7-Point Star 67"/>
          <p:cNvSpPr/>
          <p:nvPr/>
        </p:nvSpPr>
        <p:spPr bwMode="auto">
          <a:xfrm>
            <a:off x="6365875" y="4975225"/>
            <a:ext cx="215900" cy="215900"/>
          </a:xfrm>
          <a:prstGeom prst="star7">
            <a:avLst/>
          </a:prstGeom>
          <a:solidFill>
            <a:schemeClr val="tx2"/>
          </a:solidFill>
          <a:ln w="9525" cap="flat" cmpd="sng" algn="ctr">
            <a:noFill/>
            <a:prstDash val="solid"/>
            <a:round/>
            <a:headEnd type="none" w="med" len="med"/>
            <a:tailEnd type="none" w="med" len="med"/>
          </a:ln>
          <a:effectLst/>
        </p:spPr>
        <p:txBody>
          <a:bodyPr lIns="0" tIns="0" rIns="0" bIns="0"/>
          <a:lstStyle/>
          <a:p>
            <a:pPr marL="847725" indent="-325438" defTabSz="1042988">
              <a:defRPr/>
            </a:pPr>
            <a:endParaRPr lang="fi-FI">
              <a:solidFill>
                <a:srgbClr val="000000"/>
              </a:solidFill>
            </a:endParaRPr>
          </a:p>
        </p:txBody>
      </p:sp>
      <p:sp>
        <p:nvSpPr>
          <p:cNvPr id="8283" name="TextBox 58"/>
          <p:cNvSpPr txBox="1">
            <a:spLocks noChangeArrowheads="1"/>
          </p:cNvSpPr>
          <p:nvPr/>
        </p:nvSpPr>
        <p:spPr bwMode="auto">
          <a:xfrm>
            <a:off x="6534150" y="4897438"/>
            <a:ext cx="679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900">
                <a:solidFill>
                  <a:srgbClr val="000000"/>
                </a:solidFill>
              </a:rPr>
              <a:t>KV</a:t>
            </a:r>
          </a:p>
          <a:p>
            <a:r>
              <a:rPr lang="fi-FI" altLang="fi-FI" sz="900">
                <a:solidFill>
                  <a:srgbClr val="000000"/>
                </a:solidFill>
              </a:rPr>
              <a:t>21.9.</a:t>
            </a:r>
          </a:p>
        </p:txBody>
      </p:sp>
      <p:sp>
        <p:nvSpPr>
          <p:cNvPr id="70" name="Rectangle 69"/>
          <p:cNvSpPr/>
          <p:nvPr/>
        </p:nvSpPr>
        <p:spPr bwMode="auto">
          <a:xfrm>
            <a:off x="365125" y="6527800"/>
            <a:ext cx="7019925" cy="515938"/>
          </a:xfrm>
          <a:prstGeom prst="rect">
            <a:avLst/>
          </a:prstGeom>
          <a:noFill/>
          <a:ln w="9525" cap="flat" cmpd="sng" algn="ctr">
            <a:solidFill>
              <a:schemeClr val="accent6">
                <a:lumMod val="50000"/>
              </a:schemeClr>
            </a:solidFill>
            <a:prstDash val="solid"/>
            <a:round/>
            <a:headEnd type="none" w="med" len="med"/>
            <a:tailEnd type="none" w="med" len="med"/>
          </a:ln>
          <a:effectLst/>
        </p:spPr>
        <p:txBody>
          <a:bodyPr lIns="0" tIns="0" rIns="72000" bIns="0" anchor="ctr"/>
          <a:lstStyle/>
          <a:p>
            <a:pPr defTabSz="1042988" eaLnBrk="1" hangingPunct="1">
              <a:spcBef>
                <a:spcPct val="20000"/>
              </a:spcBef>
              <a:defRPr/>
            </a:pPr>
            <a:r>
              <a:rPr lang="en-GB" sz="1000" b="1" i="1" dirty="0">
                <a:latin typeface="Arial" charset="0"/>
              </a:rPr>
              <a:t>KL-KUNTAHANKINNAT OY</a:t>
            </a:r>
          </a:p>
        </p:txBody>
      </p:sp>
      <p:sp>
        <p:nvSpPr>
          <p:cNvPr id="72" name="7-Point Star 71"/>
          <p:cNvSpPr/>
          <p:nvPr/>
        </p:nvSpPr>
        <p:spPr bwMode="auto">
          <a:xfrm>
            <a:off x="4338638" y="6661150"/>
            <a:ext cx="217487" cy="215900"/>
          </a:xfrm>
          <a:prstGeom prst="star7">
            <a:avLst/>
          </a:prstGeom>
          <a:solidFill>
            <a:schemeClr val="tx2"/>
          </a:solidFill>
          <a:ln w="9525" cap="flat" cmpd="sng" algn="ctr">
            <a:noFill/>
            <a:prstDash val="solid"/>
            <a:round/>
            <a:headEnd type="none" w="med" len="med"/>
            <a:tailEnd type="none" w="med" len="med"/>
          </a:ln>
          <a:effectLst/>
        </p:spPr>
        <p:txBody>
          <a:bodyPr lIns="0" tIns="0" rIns="0" bIns="0"/>
          <a:lstStyle/>
          <a:p>
            <a:pPr marL="847725" indent="-325438" defTabSz="1042988">
              <a:defRPr/>
            </a:pPr>
            <a:endParaRPr lang="fi-FI">
              <a:solidFill>
                <a:srgbClr val="000000"/>
              </a:solidFill>
            </a:endParaRPr>
          </a:p>
        </p:txBody>
      </p:sp>
      <p:sp>
        <p:nvSpPr>
          <p:cNvPr id="8286" name="Diamond 91"/>
          <p:cNvSpPr>
            <a:spLocks noChangeArrowheads="1"/>
          </p:cNvSpPr>
          <p:nvPr/>
        </p:nvSpPr>
        <p:spPr bwMode="auto">
          <a:xfrm>
            <a:off x="6492875" y="2736850"/>
            <a:ext cx="215900" cy="209550"/>
          </a:xfrm>
          <a:prstGeom prst="diamond">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marL="847725" indent="-325438"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buFontTx/>
              <a:buChar char="•"/>
            </a:pPr>
            <a:endParaRPr lang="en-GB" altLang="fi-FI" sz="1800"/>
          </a:p>
        </p:txBody>
      </p:sp>
      <p:sp>
        <p:nvSpPr>
          <p:cNvPr id="8287" name="TextBox 92"/>
          <p:cNvSpPr txBox="1">
            <a:spLocks noChangeArrowheads="1"/>
          </p:cNvSpPr>
          <p:nvPr/>
        </p:nvSpPr>
        <p:spPr bwMode="auto">
          <a:xfrm>
            <a:off x="6175375" y="2963863"/>
            <a:ext cx="847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fi-FI" sz="1000" b="1"/>
              <a:t>Tiedoksi-anto</a:t>
            </a:r>
          </a:p>
        </p:txBody>
      </p:sp>
      <p:sp>
        <p:nvSpPr>
          <p:cNvPr id="8288" name="Diamond 91"/>
          <p:cNvSpPr>
            <a:spLocks noChangeArrowheads="1"/>
          </p:cNvSpPr>
          <p:nvPr/>
        </p:nvSpPr>
        <p:spPr bwMode="auto">
          <a:xfrm>
            <a:off x="1493838" y="3132138"/>
            <a:ext cx="215900" cy="209550"/>
          </a:xfrm>
          <a:prstGeom prst="diamond">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marL="847725" indent="-325438"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buFontTx/>
              <a:buChar char="•"/>
            </a:pPr>
            <a:endParaRPr lang="en-GB" altLang="fi-FI" sz="1800"/>
          </a:p>
        </p:txBody>
      </p:sp>
      <p:sp>
        <p:nvSpPr>
          <p:cNvPr id="8289" name="Diamond 91"/>
          <p:cNvSpPr>
            <a:spLocks noChangeArrowheads="1"/>
          </p:cNvSpPr>
          <p:nvPr/>
        </p:nvSpPr>
        <p:spPr bwMode="auto">
          <a:xfrm>
            <a:off x="1890713" y="3132138"/>
            <a:ext cx="215900" cy="209550"/>
          </a:xfrm>
          <a:prstGeom prst="diamond">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marL="847725" indent="-325438"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buFontTx/>
              <a:buChar char="•"/>
            </a:pPr>
            <a:endParaRPr lang="en-GB" altLang="fi-FI" sz="1800"/>
          </a:p>
        </p:txBody>
      </p:sp>
      <p:sp>
        <p:nvSpPr>
          <p:cNvPr id="8290" name="TextBox 88"/>
          <p:cNvSpPr txBox="1">
            <a:spLocks noChangeArrowheads="1"/>
          </p:cNvSpPr>
          <p:nvPr/>
        </p:nvSpPr>
        <p:spPr bwMode="auto">
          <a:xfrm>
            <a:off x="1206500" y="3333750"/>
            <a:ext cx="1189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i-FI" altLang="fi-FI" sz="900" b="1">
                <a:solidFill>
                  <a:srgbClr val="000000"/>
                </a:solidFill>
              </a:rPr>
              <a:t>Infotilaisuudet</a:t>
            </a:r>
          </a:p>
          <a:p>
            <a:pPr algn="ctr"/>
            <a:r>
              <a:rPr lang="fi-FI" altLang="fi-FI" sz="900" b="1">
                <a:solidFill>
                  <a:srgbClr val="000000"/>
                </a:solidFill>
              </a:rPr>
              <a:t>18. ja 20.8.</a:t>
            </a:r>
          </a:p>
        </p:txBody>
      </p:sp>
      <p:sp>
        <p:nvSpPr>
          <p:cNvPr id="81" name="Rectangle 17"/>
          <p:cNvSpPr>
            <a:spLocks noChangeArrowheads="1"/>
          </p:cNvSpPr>
          <p:nvPr/>
        </p:nvSpPr>
        <p:spPr bwMode="auto">
          <a:xfrm>
            <a:off x="8724900" y="2571750"/>
            <a:ext cx="1698625" cy="488950"/>
          </a:xfrm>
          <a:prstGeom prst="rect">
            <a:avLst/>
          </a:prstGeom>
          <a:solidFill>
            <a:schemeClr val="accent6">
              <a:lumMod val="40000"/>
              <a:lumOff val="60000"/>
            </a:schemeClr>
          </a:solidFill>
          <a:ln w="9525" algn="ctr">
            <a:solidFill>
              <a:schemeClr val="bg1"/>
            </a:solidFill>
            <a:round/>
            <a:headEnd/>
            <a:tailEnd/>
          </a:ln>
        </p:spPr>
        <p:txBody>
          <a:bodyPr lIns="0" tIns="0" rIns="0" bIns="0" anchor="ctr"/>
          <a:lstStyle/>
          <a:p>
            <a:pPr algn="ctr" defTabSz="1042988">
              <a:lnSpc>
                <a:spcPts val="1000"/>
              </a:lnSpc>
              <a:spcBef>
                <a:spcPts val="0"/>
              </a:spcBef>
              <a:defRPr/>
            </a:pPr>
            <a:r>
              <a:rPr lang="en-US" altLang="fi-FI" sz="900" dirty="0" err="1"/>
              <a:t>Sopimuksen</a:t>
            </a:r>
            <a:r>
              <a:rPr lang="en-US" altLang="fi-FI" sz="900" dirty="0"/>
              <a:t> </a:t>
            </a:r>
            <a:r>
              <a:rPr lang="en-US" altLang="fi-FI" sz="900" dirty="0" err="1"/>
              <a:t>viimeistely</a:t>
            </a:r>
            <a:r>
              <a:rPr lang="en-US" altLang="fi-FI" sz="900" dirty="0"/>
              <a:t> </a:t>
            </a:r>
            <a:r>
              <a:rPr lang="en-US" altLang="fi-FI" sz="900" dirty="0" err="1"/>
              <a:t>käynnistyy</a:t>
            </a:r>
            <a:endParaRPr lang="en-US" altLang="fi-FI" sz="900" dirty="0"/>
          </a:p>
        </p:txBody>
      </p:sp>
    </p:spTree>
    <p:extLst>
      <p:ext uri="{BB962C8B-B14F-4D97-AF65-F5344CB8AC3E}">
        <p14:creationId xmlns:p14="http://schemas.microsoft.com/office/powerpoint/2010/main" val="1216029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a:xfrm>
            <a:off x="666180" y="972319"/>
            <a:ext cx="9609138" cy="719137"/>
          </a:xfrm>
        </p:spPr>
        <p:txBody>
          <a:bodyPr/>
          <a:lstStyle/>
          <a:p>
            <a:r>
              <a:rPr lang="fi-FI" dirty="0" smtClean="0"/>
              <a:t>Hankintastrategian linjaukset</a:t>
            </a:r>
            <a:endParaRPr lang="en-US" dirty="0" smtClean="0"/>
          </a:p>
        </p:txBody>
      </p:sp>
      <p:sp>
        <p:nvSpPr>
          <p:cNvPr id="25603" name="Sisällön paikkamerkki 2"/>
          <p:cNvSpPr>
            <a:spLocks noGrp="1"/>
          </p:cNvSpPr>
          <p:nvPr>
            <p:ph idx="1"/>
          </p:nvPr>
        </p:nvSpPr>
        <p:spPr>
          <a:xfrm>
            <a:off x="594172" y="1764407"/>
            <a:ext cx="9775825" cy="4699000"/>
          </a:xfrm>
        </p:spPr>
        <p:txBody>
          <a:bodyPr/>
          <a:lstStyle/>
          <a:p>
            <a:pPr>
              <a:buFontTx/>
              <a:buAutoNum type="arabicPeriod"/>
            </a:pPr>
            <a:r>
              <a:rPr lang="fi-FI" sz="2000" dirty="0"/>
              <a:t>Asiakas- ja potilastietojärjestelmäkokonaisuus koostuu y</a:t>
            </a:r>
            <a:r>
              <a:rPr lang="fi-FI" sz="2000" b="1" dirty="0"/>
              <a:t>dinjärjestelmäkokonaisuudesta</a:t>
            </a:r>
            <a:r>
              <a:rPr lang="fi-FI" sz="2000" dirty="0"/>
              <a:t> sekä sitä </a:t>
            </a:r>
            <a:r>
              <a:rPr lang="fi-FI" sz="2000" b="1" dirty="0"/>
              <a:t>täydentävistä erityisjärjestelmistä</a:t>
            </a:r>
            <a:r>
              <a:rPr lang="fi-FI" sz="2000" dirty="0"/>
              <a:t>, jotka integroidaan yhtenäiseksi kokonaisuudeksi </a:t>
            </a:r>
            <a:r>
              <a:rPr lang="fi-FI" sz="2000" b="1" dirty="0"/>
              <a:t>tietojen yhteiskäyttö </a:t>
            </a:r>
            <a:r>
              <a:rPr lang="fi-FI" sz="2000" dirty="0"/>
              <a:t>ja </a:t>
            </a:r>
            <a:r>
              <a:rPr lang="fi-FI" sz="2000" b="1" dirty="0"/>
              <a:t>avoimet rajapinnat</a:t>
            </a:r>
            <a:r>
              <a:rPr lang="fi-FI" sz="2000" dirty="0"/>
              <a:t> </a:t>
            </a:r>
            <a:r>
              <a:rPr lang="fi-FI" sz="2000" dirty="0" smtClean="0"/>
              <a:t>varmistaen</a:t>
            </a:r>
            <a:endParaRPr lang="en-US" sz="2000" dirty="0"/>
          </a:p>
          <a:p>
            <a:pPr>
              <a:buFontTx/>
              <a:buAutoNum type="arabicPeriod" startAt="2"/>
            </a:pPr>
            <a:r>
              <a:rPr lang="fi-FI" sz="2000" dirty="0"/>
              <a:t>Hankinta toteutetaan </a:t>
            </a:r>
            <a:r>
              <a:rPr lang="fi-FI" sz="2000" b="1" dirty="0"/>
              <a:t>järjestelmähankintana</a:t>
            </a:r>
            <a:r>
              <a:rPr lang="fi-FI" sz="2000" dirty="0"/>
              <a:t> ja erillisenä </a:t>
            </a:r>
            <a:r>
              <a:rPr lang="fi-FI" sz="2000" b="1" dirty="0"/>
              <a:t>käyttöpalveluhankintana </a:t>
            </a:r>
          </a:p>
          <a:p>
            <a:pPr>
              <a:buFontTx/>
              <a:buAutoNum type="arabicPeriod" startAt="2"/>
            </a:pPr>
            <a:r>
              <a:rPr lang="fi-FI" sz="2000" dirty="0"/>
              <a:t>Järjestelmähankinnassa haetaan </a:t>
            </a:r>
            <a:r>
              <a:rPr lang="fi-FI" sz="2000" b="1" dirty="0"/>
              <a:t>päävastuullista toimittajaa </a:t>
            </a:r>
            <a:r>
              <a:rPr lang="fi-FI" sz="2000" dirty="0"/>
              <a:t>tai </a:t>
            </a:r>
            <a:r>
              <a:rPr lang="fi-FI" sz="2000" b="1" dirty="0"/>
              <a:t>toimittajayhteenliittymää</a:t>
            </a:r>
            <a:r>
              <a:rPr lang="fi-FI" sz="2000" dirty="0"/>
              <a:t>, joka vastaa mahdollisimman laajasta, yhtenäisestä järjestelmäkokonaisuudesta ja siihen liittyvistä </a:t>
            </a:r>
            <a:r>
              <a:rPr lang="fi-FI" sz="2000" dirty="0" smtClean="0"/>
              <a:t>järjestelmäpalveluista</a:t>
            </a:r>
          </a:p>
          <a:p>
            <a:pPr>
              <a:buFontTx/>
              <a:buAutoNum type="arabicPeriod" startAt="2"/>
            </a:pPr>
            <a:r>
              <a:rPr lang="fi-FI" sz="2000" dirty="0" smtClean="0"/>
              <a:t>Järjestelmäkokonaisuus </a:t>
            </a:r>
            <a:r>
              <a:rPr lang="fi-FI" sz="2000" dirty="0"/>
              <a:t>muodostuu markkinoilla olevista alan kehittyneistä </a:t>
            </a:r>
            <a:r>
              <a:rPr lang="fi-FI" sz="2000" b="1" dirty="0"/>
              <a:t>tuotteista</a:t>
            </a:r>
            <a:r>
              <a:rPr lang="fi-FI" sz="2000" dirty="0"/>
              <a:t>, jotka ovat joustavasti </a:t>
            </a:r>
            <a:r>
              <a:rPr lang="fi-FI" sz="2000" b="1" dirty="0" smtClean="0"/>
              <a:t>mukautettavissa</a:t>
            </a:r>
            <a:endParaRPr lang="en-US" sz="2000" b="1" dirty="0"/>
          </a:p>
          <a:p>
            <a:pPr>
              <a:buFontTx/>
              <a:buAutoNum type="arabicPeriod" startAt="2"/>
            </a:pPr>
            <a:r>
              <a:rPr lang="fi-FI" sz="2000" dirty="0" smtClean="0"/>
              <a:t>Järjestelmäkokonaisuutta </a:t>
            </a:r>
            <a:r>
              <a:rPr lang="fi-FI" sz="2000" dirty="0"/>
              <a:t>voidaan </a:t>
            </a:r>
            <a:r>
              <a:rPr lang="fi-FI" sz="2000" b="1" dirty="0"/>
              <a:t>täydentää</a:t>
            </a:r>
            <a:r>
              <a:rPr lang="fi-FI" sz="2000" dirty="0"/>
              <a:t> tarvittaessa </a:t>
            </a:r>
            <a:r>
              <a:rPr lang="fi-FI" sz="2000" b="1" dirty="0"/>
              <a:t>erillishankinnoilla</a:t>
            </a:r>
            <a:r>
              <a:rPr lang="fi-FI" sz="2000" dirty="0"/>
              <a:t> ja sillä voi olla useita </a:t>
            </a:r>
            <a:r>
              <a:rPr lang="fi-FI" sz="2000" dirty="0" smtClean="0"/>
              <a:t>toimittajia</a:t>
            </a:r>
            <a:endParaRPr lang="en-US" sz="2000" dirty="0"/>
          </a:p>
          <a:p>
            <a:pPr>
              <a:buFontTx/>
              <a:buAutoNum type="arabicPeriod" startAt="2"/>
            </a:pPr>
            <a:r>
              <a:rPr lang="fi-FI" sz="2000" dirty="0" smtClean="0"/>
              <a:t>Järjestelmähankinta </a:t>
            </a:r>
            <a:r>
              <a:rPr lang="fi-FI" sz="2000" dirty="0"/>
              <a:t>toteutetaan </a:t>
            </a:r>
            <a:r>
              <a:rPr lang="fi-FI" sz="2000" b="1" dirty="0" smtClean="0"/>
              <a:t>neuvottelumenettelyllä</a:t>
            </a:r>
            <a:endParaRPr lang="en-US" sz="2000" b="1" dirty="0"/>
          </a:p>
          <a:p>
            <a:pPr>
              <a:buFontTx/>
              <a:buAutoNum type="arabicPeriod" startAt="2"/>
            </a:pPr>
            <a:r>
              <a:rPr lang="fi-FI" sz="2000" dirty="0" smtClean="0"/>
              <a:t>Hankittavien </a:t>
            </a:r>
            <a:r>
              <a:rPr lang="fi-FI" sz="2000" dirty="0"/>
              <a:t>järjestelmien ja palveluiden </a:t>
            </a:r>
            <a:r>
              <a:rPr lang="fi-FI" sz="2000" b="1" dirty="0"/>
              <a:t>hallinta</a:t>
            </a:r>
            <a:r>
              <a:rPr lang="fi-FI" sz="2000" dirty="0"/>
              <a:t> toteutetaan </a:t>
            </a:r>
            <a:r>
              <a:rPr lang="fi-FI" sz="2000" b="1" dirty="0" smtClean="0"/>
              <a:t>keskitetysti</a:t>
            </a:r>
            <a:endParaRPr lang="en-US" sz="2000" b="1" dirty="0"/>
          </a:p>
        </p:txBody>
      </p:sp>
    </p:spTree>
    <p:extLst>
      <p:ext uri="{BB962C8B-B14F-4D97-AF65-F5344CB8AC3E}">
        <p14:creationId xmlns:p14="http://schemas.microsoft.com/office/powerpoint/2010/main" val="3044167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p:cNvSpPr>
            <a:spLocks noGrp="1"/>
          </p:cNvSpPr>
          <p:nvPr>
            <p:ph type="title"/>
          </p:nvPr>
        </p:nvSpPr>
        <p:spPr>
          <a:xfrm>
            <a:off x="-31750" y="1104900"/>
            <a:ext cx="9609138" cy="719138"/>
          </a:xfrm>
        </p:spPr>
        <p:txBody>
          <a:bodyPr/>
          <a:lstStyle/>
          <a:p>
            <a:pPr algn="ctr"/>
            <a:r>
              <a:rPr lang="fi-FI" altLang="fi-FI" smtClean="0"/>
              <a:t>VISIO</a:t>
            </a:r>
          </a:p>
        </p:txBody>
      </p:sp>
      <p:sp>
        <p:nvSpPr>
          <p:cNvPr id="8195" name="Sisällön paikkamerkki 2"/>
          <p:cNvSpPr>
            <a:spLocks noGrp="1"/>
          </p:cNvSpPr>
          <p:nvPr>
            <p:ph idx="1"/>
          </p:nvPr>
        </p:nvSpPr>
        <p:spPr/>
        <p:txBody>
          <a:bodyPr/>
          <a:lstStyle/>
          <a:p>
            <a:endParaRPr lang="fi-FI" altLang="fi-FI" dirty="0" smtClean="0"/>
          </a:p>
          <a:p>
            <a:pPr algn="ctr"/>
            <a:r>
              <a:rPr lang="fi-FI" altLang="fi-FI" sz="3200" dirty="0" smtClean="0"/>
              <a:t>Apotti, </a:t>
            </a:r>
            <a:r>
              <a:rPr lang="fi-FI" altLang="fi-FI" sz="3200" b="1" dirty="0" smtClean="0">
                <a:solidFill>
                  <a:srgbClr val="00B050"/>
                </a:solidFill>
              </a:rPr>
              <a:t>maailman ensimmäinen</a:t>
            </a:r>
            <a:r>
              <a:rPr lang="fi-FI" altLang="fi-FI" sz="3200" dirty="0" smtClean="0">
                <a:solidFill>
                  <a:srgbClr val="00B050"/>
                </a:solidFill>
              </a:rPr>
              <a:t> </a:t>
            </a:r>
            <a:r>
              <a:rPr lang="fi-FI" altLang="fi-FI" sz="3200" dirty="0" err="1" smtClean="0"/>
              <a:t>sosiaali</a:t>
            </a:r>
            <a:r>
              <a:rPr lang="fi-FI" altLang="fi-FI" sz="3200" dirty="0" smtClean="0"/>
              <a:t>- ja terveydenhuollon </a:t>
            </a:r>
            <a:r>
              <a:rPr lang="fi-FI" altLang="fi-FI" sz="3200" b="1" dirty="0" smtClean="0">
                <a:solidFill>
                  <a:srgbClr val="00B050"/>
                </a:solidFill>
              </a:rPr>
              <a:t>yhteinen</a:t>
            </a:r>
            <a:r>
              <a:rPr lang="fi-FI" altLang="fi-FI" sz="3200" dirty="0" smtClean="0">
                <a:solidFill>
                  <a:srgbClr val="00B050"/>
                </a:solidFill>
              </a:rPr>
              <a:t> </a:t>
            </a:r>
            <a:r>
              <a:rPr lang="fi-FI" altLang="fi-FI" sz="3200" dirty="0" smtClean="0"/>
              <a:t>tietojärjestelmä: </a:t>
            </a:r>
            <a:r>
              <a:rPr lang="fi-FI" altLang="fi-FI" sz="3200" b="1" dirty="0" smtClean="0">
                <a:solidFill>
                  <a:srgbClr val="00B050"/>
                </a:solidFill>
              </a:rPr>
              <a:t>Työntekijöille</a:t>
            </a:r>
            <a:r>
              <a:rPr lang="fi-FI" altLang="fi-FI" sz="3200" dirty="0" smtClean="0"/>
              <a:t> tulevaisuuden työväline asiakkaan ja potilaan auttamiseen, </a:t>
            </a:r>
            <a:r>
              <a:rPr lang="fi-FI" altLang="fi-FI" sz="3200" b="1" dirty="0" smtClean="0">
                <a:solidFill>
                  <a:srgbClr val="00B050"/>
                </a:solidFill>
              </a:rPr>
              <a:t>kuntalaisille</a:t>
            </a:r>
            <a:r>
              <a:rPr lang="fi-FI" altLang="fi-FI" sz="3200" dirty="0" smtClean="0"/>
              <a:t> sujuvuutta itsensä hoitoon ja elämänhallintaan</a:t>
            </a:r>
            <a:r>
              <a:rPr lang="fi-FI" altLang="fi-FI" sz="2900" dirty="0" smtClean="0"/>
              <a:t>.</a:t>
            </a:r>
          </a:p>
        </p:txBody>
      </p:sp>
      <p:sp>
        <p:nvSpPr>
          <p:cNvPr id="2" name="Kuvaselite-ellipsi 1"/>
          <p:cNvSpPr/>
          <p:nvPr/>
        </p:nvSpPr>
        <p:spPr bwMode="auto">
          <a:xfrm>
            <a:off x="3402988" y="1966138"/>
            <a:ext cx="2159735" cy="779026"/>
          </a:xfrm>
          <a:prstGeom prst="wedgeEllipseCallout">
            <a:avLst>
              <a:gd name="adj1" fmla="val 29266"/>
              <a:gd name="adj2" fmla="val 224760"/>
            </a:avLst>
          </a:prstGeom>
          <a:noFill/>
          <a:ln w="9525" cap="flat" cmpd="sng" algn="ctr">
            <a:solidFill>
              <a:schemeClr val="accent2">
                <a:lumMod val="75000"/>
              </a:schemeClr>
            </a:solidFill>
            <a:prstDash val="solid"/>
            <a:round/>
            <a:headEnd type="none" w="med" len="med"/>
            <a:tailEnd type="none" w="med" len="med"/>
          </a:ln>
          <a:effectLst/>
        </p:spPr>
        <p:txBody>
          <a:bodyPr wrap="square" lIns="0" tIns="0" rIns="0" bIns="0" anchor="ctr">
            <a:spAutoFit/>
          </a:bodyPr>
          <a:lstStyle/>
          <a:p>
            <a:pPr marL="101390" algn="ctr" defTabSz="1042068">
              <a:spcBef>
                <a:spcPct val="20000"/>
              </a:spcBef>
              <a:defRPr/>
            </a:pPr>
            <a:r>
              <a:rPr lang="fi-FI" dirty="0" smtClean="0">
                <a:solidFill>
                  <a:srgbClr val="000000"/>
                </a:solidFill>
                <a:latin typeface="+mn-lt"/>
              </a:rPr>
              <a:t>Tukee </a:t>
            </a:r>
            <a:r>
              <a:rPr lang="fi-FI" dirty="0" err="1" smtClean="0">
                <a:solidFill>
                  <a:srgbClr val="000000"/>
                </a:solidFill>
                <a:latin typeface="+mn-lt"/>
              </a:rPr>
              <a:t>sote</a:t>
            </a:r>
            <a:r>
              <a:rPr lang="fi-FI" dirty="0" smtClean="0">
                <a:solidFill>
                  <a:srgbClr val="000000"/>
                </a:solidFill>
                <a:latin typeface="+mn-lt"/>
              </a:rPr>
              <a:t> integraatiota!</a:t>
            </a:r>
            <a:endParaRPr lang="fi-FI" dirty="0">
              <a:solidFill>
                <a:srgbClr val="000000"/>
              </a:solidFill>
              <a:latin typeface="+mn-lt"/>
            </a:endParaRPr>
          </a:p>
        </p:txBody>
      </p:sp>
      <p:sp>
        <p:nvSpPr>
          <p:cNvPr id="5" name="Kuvaselite-ellipsi 4"/>
          <p:cNvSpPr/>
          <p:nvPr/>
        </p:nvSpPr>
        <p:spPr bwMode="auto">
          <a:xfrm>
            <a:off x="288925" y="1565275"/>
            <a:ext cx="2159000" cy="1558925"/>
          </a:xfrm>
          <a:prstGeom prst="wedgeEllipseCallout">
            <a:avLst>
              <a:gd name="adj1" fmla="val 36971"/>
              <a:gd name="adj2" fmla="val 144660"/>
            </a:avLst>
          </a:prstGeom>
          <a:noFill/>
          <a:ln w="9525" cap="flat" cmpd="sng" algn="ctr">
            <a:solidFill>
              <a:schemeClr val="accent2">
                <a:lumMod val="75000"/>
              </a:schemeClr>
            </a:solidFill>
            <a:prstDash val="solid"/>
            <a:round/>
            <a:headEnd type="none" w="med" len="med"/>
            <a:tailEnd type="none" w="med" len="med"/>
          </a:ln>
          <a:effectLst/>
        </p:spPr>
        <p:txBody>
          <a:bodyPr lIns="0" tIns="0" rIns="0" bIns="0" anchor="ctr">
            <a:spAutoFit/>
          </a:bodyPr>
          <a:lstStyle/>
          <a:p>
            <a:pPr marL="101390" defTabSz="1042068">
              <a:spcBef>
                <a:spcPct val="20000"/>
              </a:spcBef>
              <a:defRPr/>
            </a:pPr>
            <a:r>
              <a:rPr lang="fi-FI" dirty="0">
                <a:solidFill>
                  <a:srgbClr val="000000"/>
                </a:solidFill>
                <a:latin typeface="+mn-lt"/>
              </a:rPr>
              <a:t>Ammattilaiset tarvitsevat uuden välineen</a:t>
            </a:r>
          </a:p>
        </p:txBody>
      </p:sp>
      <p:sp>
        <p:nvSpPr>
          <p:cNvPr id="6" name="Kuvaselite-ellipsi 5"/>
          <p:cNvSpPr/>
          <p:nvPr/>
        </p:nvSpPr>
        <p:spPr bwMode="auto">
          <a:xfrm>
            <a:off x="6642100" y="591493"/>
            <a:ext cx="2160588" cy="1947565"/>
          </a:xfrm>
          <a:prstGeom prst="wedgeEllipseCallout">
            <a:avLst>
              <a:gd name="adj1" fmla="val -34323"/>
              <a:gd name="adj2" fmla="val 183479"/>
            </a:avLst>
          </a:prstGeom>
          <a:noFill/>
          <a:ln w="9525" cap="flat" cmpd="sng" algn="ctr">
            <a:solidFill>
              <a:schemeClr val="accent2">
                <a:lumMod val="75000"/>
              </a:schemeClr>
            </a:solidFill>
            <a:prstDash val="solid"/>
            <a:round/>
            <a:headEnd type="none" w="med" len="med"/>
            <a:tailEnd type="none" w="med" len="med"/>
          </a:ln>
          <a:effectLst/>
        </p:spPr>
        <p:txBody>
          <a:bodyPr lIns="0" tIns="0" rIns="0" bIns="0" anchor="ctr">
            <a:spAutoFit/>
          </a:bodyPr>
          <a:lstStyle/>
          <a:p>
            <a:pPr marL="101390" algn="ctr" defTabSz="1042068">
              <a:spcBef>
                <a:spcPct val="20000"/>
              </a:spcBef>
              <a:defRPr/>
            </a:pPr>
            <a:r>
              <a:rPr lang="fi-FI" dirty="0" err="1" smtClean="0">
                <a:solidFill>
                  <a:srgbClr val="000000"/>
                </a:solidFill>
                <a:latin typeface="+mn-lt"/>
              </a:rPr>
              <a:t>Digitalisaatio</a:t>
            </a:r>
            <a:r>
              <a:rPr lang="fi-FI" dirty="0" smtClean="0">
                <a:solidFill>
                  <a:srgbClr val="000000"/>
                </a:solidFill>
                <a:latin typeface="+mn-lt"/>
              </a:rPr>
              <a:t>: Sähköisten </a:t>
            </a:r>
            <a:r>
              <a:rPr lang="fi-FI" dirty="0">
                <a:solidFill>
                  <a:srgbClr val="000000"/>
                </a:solidFill>
                <a:latin typeface="+mn-lt"/>
              </a:rPr>
              <a:t>palvelujen käyttö lisääntyy</a:t>
            </a:r>
          </a:p>
        </p:txBody>
      </p:sp>
    </p:spTree>
    <p:extLst>
      <p:ext uri="{BB962C8B-B14F-4D97-AF65-F5344CB8AC3E}">
        <p14:creationId xmlns:p14="http://schemas.microsoft.com/office/powerpoint/2010/main" val="1698404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Tavoitteet</a:t>
            </a:r>
            <a:endParaRPr lang="fi-FI" dirty="0"/>
          </a:p>
        </p:txBody>
      </p:sp>
      <p:sp>
        <p:nvSpPr>
          <p:cNvPr id="3" name="Sisällön paikkamerkki 2"/>
          <p:cNvSpPr>
            <a:spLocks noGrp="1"/>
          </p:cNvSpPr>
          <p:nvPr>
            <p:ph idx="1"/>
          </p:nvPr>
        </p:nvSpPr>
        <p:spPr/>
        <p:txBody>
          <a:bodyPr/>
          <a:lstStyle/>
          <a:p>
            <a:pPr lvl="1">
              <a:buFont typeface="Wingdings" panose="05000000000000000000" pitchFamily="2" charset="2"/>
              <a:buChar char="§"/>
            </a:pPr>
            <a:r>
              <a:rPr lang="fi-FI" altLang="fi-FI" sz="3200" dirty="0" smtClean="0"/>
              <a:t>Yhtenäiset toimintatavat</a:t>
            </a:r>
          </a:p>
          <a:p>
            <a:pPr lvl="1">
              <a:buFont typeface="Wingdings" panose="05000000000000000000" pitchFamily="2" charset="2"/>
              <a:buChar char="§"/>
            </a:pPr>
            <a:r>
              <a:rPr lang="fi-FI" altLang="fi-FI" sz="3200" dirty="0" smtClean="0"/>
              <a:t>Kustannustehokas </a:t>
            </a:r>
            <a:r>
              <a:rPr lang="fi-FI" altLang="fi-FI" sz="3200" dirty="0"/>
              <a:t>ja laadukas </a:t>
            </a:r>
            <a:r>
              <a:rPr lang="fi-FI" altLang="fi-FI" sz="3200" dirty="0" smtClean="0"/>
              <a:t>toiminta</a:t>
            </a:r>
          </a:p>
          <a:p>
            <a:pPr lvl="1">
              <a:buFont typeface="Wingdings" panose="05000000000000000000" pitchFamily="2" charset="2"/>
              <a:buChar char="§"/>
            </a:pPr>
            <a:r>
              <a:rPr lang="fi-FI" altLang="fi-FI" sz="3200" dirty="0" smtClean="0"/>
              <a:t>Tiedolla </a:t>
            </a:r>
            <a:r>
              <a:rPr lang="fi-FI" altLang="fi-FI" sz="3200" dirty="0"/>
              <a:t>johtaminen ja tiedon </a:t>
            </a:r>
            <a:r>
              <a:rPr lang="fi-FI" altLang="fi-FI" sz="3200" dirty="0" smtClean="0"/>
              <a:t>hyödyntäminen</a:t>
            </a:r>
          </a:p>
          <a:p>
            <a:pPr lvl="1">
              <a:buFont typeface="Wingdings" panose="05000000000000000000" pitchFamily="2" charset="2"/>
              <a:buChar char="§"/>
            </a:pPr>
            <a:r>
              <a:rPr lang="fi-FI" altLang="fi-FI" sz="3200" dirty="0" smtClean="0"/>
              <a:t>Asiakas- </a:t>
            </a:r>
            <a:r>
              <a:rPr lang="fi-FI" altLang="fi-FI" sz="3200" dirty="0"/>
              <a:t>ja potilaslähtöinen </a:t>
            </a:r>
            <a:r>
              <a:rPr lang="fi-FI" altLang="fi-FI" sz="3200" dirty="0" smtClean="0"/>
              <a:t>toiminta</a:t>
            </a:r>
          </a:p>
          <a:p>
            <a:pPr lvl="1">
              <a:buFont typeface="Wingdings" panose="05000000000000000000" pitchFamily="2" charset="2"/>
              <a:buChar char="§"/>
            </a:pPr>
            <a:r>
              <a:rPr lang="fi-FI" altLang="fi-FI" sz="3200" dirty="0" smtClean="0"/>
              <a:t>Tyytyväiset käyttäjät</a:t>
            </a:r>
          </a:p>
          <a:p>
            <a:pPr lvl="1">
              <a:buFont typeface="Wingdings" panose="05000000000000000000" pitchFamily="2" charset="2"/>
              <a:buChar char="§"/>
            </a:pPr>
            <a:r>
              <a:rPr lang="fi-FI" altLang="fi-FI" sz="3200" dirty="0" smtClean="0"/>
              <a:t>Uudet </a:t>
            </a:r>
            <a:r>
              <a:rPr lang="fi-FI" altLang="fi-FI" sz="3200" dirty="0"/>
              <a:t>innovatiiviset toimintatavat</a:t>
            </a:r>
          </a:p>
          <a:p>
            <a:endParaRPr lang="fi-FI" sz="3600" dirty="0"/>
          </a:p>
        </p:txBody>
      </p:sp>
    </p:spTree>
    <p:extLst>
      <p:ext uri="{BB962C8B-B14F-4D97-AF65-F5344CB8AC3E}">
        <p14:creationId xmlns:p14="http://schemas.microsoft.com/office/powerpoint/2010/main" val="786066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en-US" dirty="0"/>
              <a:t>Järjestelmähankinta</a:t>
            </a:r>
            <a:br>
              <a:rPr lang="fi-FI" altLang="en-US" dirty="0"/>
            </a:br>
            <a:r>
              <a:rPr lang="fi-FI" altLang="en-US" dirty="0"/>
              <a:t>Tarjousvertailun tulokset</a:t>
            </a:r>
            <a:endParaRPr lang="fi-FI" dirty="0"/>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2390661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94172" y="1332359"/>
            <a:ext cx="9609138" cy="719138"/>
          </a:xfrm>
        </p:spPr>
        <p:txBody>
          <a:bodyPr/>
          <a:lstStyle/>
          <a:p>
            <a:r>
              <a:rPr lang="en-GB" altLang="fi-FI" dirty="0" err="1" smtClean="0"/>
              <a:t>Tarjousten</a:t>
            </a:r>
            <a:r>
              <a:rPr lang="en-GB" altLang="fi-FI" dirty="0" smtClean="0"/>
              <a:t> </a:t>
            </a:r>
            <a:r>
              <a:rPr lang="en-GB" altLang="fi-FI" dirty="0" err="1" smtClean="0"/>
              <a:t>vertailuperusteet</a:t>
            </a:r>
            <a:endParaRPr lang="en-GB" altLang="fi-FI" dirty="0" smtClean="0"/>
          </a:p>
        </p:txBody>
      </p:sp>
      <p:graphicFrame>
        <p:nvGraphicFramePr>
          <p:cNvPr id="6" name="Table 5"/>
          <p:cNvGraphicFramePr>
            <a:graphicFrameLocks noGrp="1"/>
          </p:cNvGraphicFramePr>
          <p:nvPr>
            <p:extLst>
              <p:ext uri="{D42A27DB-BD31-4B8C-83A1-F6EECF244321}">
                <p14:modId xmlns:p14="http://schemas.microsoft.com/office/powerpoint/2010/main" val="2998825474"/>
              </p:ext>
            </p:extLst>
          </p:nvPr>
        </p:nvGraphicFramePr>
        <p:xfrm>
          <a:off x="450850" y="2340472"/>
          <a:ext cx="9847263" cy="4784728"/>
        </p:xfrm>
        <a:graphic>
          <a:graphicData uri="http://schemas.openxmlformats.org/drawingml/2006/table">
            <a:tbl>
              <a:tblPr firstRow="1" firstCol="1" bandRow="1">
                <a:tableStyleId>{5C22544A-7EE6-4342-B048-85BDC9FD1C3A}</a:tableStyleId>
              </a:tblPr>
              <a:tblGrid>
                <a:gridCol w="2592223"/>
                <a:gridCol w="5928844"/>
                <a:gridCol w="1326196"/>
              </a:tblGrid>
              <a:tr h="488884">
                <a:tc>
                  <a:txBody>
                    <a:bodyPr/>
                    <a:lstStyle/>
                    <a:p>
                      <a:pPr>
                        <a:lnSpc>
                          <a:spcPts val="1300"/>
                        </a:lnSpc>
                      </a:pPr>
                      <a:r>
                        <a:rPr lang="fi-FI" sz="1200" dirty="0">
                          <a:solidFill>
                            <a:schemeClr val="tx1"/>
                          </a:solidFill>
                          <a:effectLst/>
                        </a:rPr>
                        <a:t>Vertailuperuste</a:t>
                      </a:r>
                      <a:endParaRPr lang="fi-FI" sz="1200" dirty="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c>
                  <a:txBody>
                    <a:bodyPr/>
                    <a:lstStyle/>
                    <a:p>
                      <a:pPr>
                        <a:lnSpc>
                          <a:spcPts val="1300"/>
                        </a:lnSpc>
                      </a:pPr>
                      <a:r>
                        <a:rPr lang="fi-FI" sz="1200">
                          <a:solidFill>
                            <a:schemeClr val="tx1"/>
                          </a:solidFill>
                          <a:effectLst/>
                        </a:rPr>
                        <a:t>Kuvaus sekä vertailuperusteen sisäiset painoarvot</a:t>
                      </a:r>
                      <a:endParaRPr lang="fi-FI" sz="120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c>
                  <a:txBody>
                    <a:bodyPr/>
                    <a:lstStyle/>
                    <a:p>
                      <a:pPr>
                        <a:lnSpc>
                          <a:spcPts val="1300"/>
                        </a:lnSpc>
                      </a:pPr>
                      <a:r>
                        <a:rPr lang="fi-FI" sz="1200">
                          <a:solidFill>
                            <a:schemeClr val="tx1"/>
                          </a:solidFill>
                          <a:effectLst/>
                        </a:rPr>
                        <a:t>Painoarvo</a:t>
                      </a:r>
                      <a:endParaRPr lang="fi-FI" sz="120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r>
              <a:tr h="703472">
                <a:tc>
                  <a:txBody>
                    <a:bodyPr/>
                    <a:lstStyle/>
                    <a:p>
                      <a:pPr>
                        <a:lnSpc>
                          <a:spcPts val="1300"/>
                        </a:lnSpc>
                      </a:pPr>
                      <a:r>
                        <a:rPr lang="fi-FI" sz="1200">
                          <a:solidFill>
                            <a:schemeClr val="tx1"/>
                          </a:solidFill>
                          <a:effectLst/>
                        </a:rPr>
                        <a:t>1) Hinta</a:t>
                      </a:r>
                      <a:endParaRPr lang="fi-FI" sz="120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c>
                  <a:txBody>
                    <a:bodyPr/>
                    <a:lstStyle/>
                    <a:p>
                      <a:pPr marL="342900" lvl="0" indent="-342900">
                        <a:lnSpc>
                          <a:spcPts val="1300"/>
                        </a:lnSpc>
                        <a:buFont typeface="Symbol" panose="05050102010706020507" pitchFamily="18" charset="2"/>
                        <a:buChar char=""/>
                      </a:pPr>
                      <a:r>
                        <a:rPr lang="fi-FI" sz="1100">
                          <a:solidFill>
                            <a:schemeClr val="tx1"/>
                          </a:solidFill>
                          <a:effectLst/>
                        </a:rPr>
                        <a:t>Järjestelmän (käyttöoikeus) ja palveluiden (toteutus, käyttöönotot, tuki- ja ylläpito, jatkokehitys) hinta</a:t>
                      </a:r>
                      <a:endParaRPr lang="fi-FI" sz="1200">
                        <a:solidFill>
                          <a:schemeClr val="tx1"/>
                        </a:solidFill>
                        <a:effectLst/>
                      </a:endParaRPr>
                    </a:p>
                    <a:p>
                      <a:pPr marL="742950" lvl="1" indent="-285750">
                        <a:lnSpc>
                          <a:spcPts val="1300"/>
                        </a:lnSpc>
                        <a:spcAft>
                          <a:spcPts val="0"/>
                        </a:spcAft>
                        <a:buFont typeface="Courier New" panose="02070309020205020404" pitchFamily="49" charset="0"/>
                        <a:buChar char="o"/>
                      </a:pPr>
                      <a:r>
                        <a:rPr lang="fi-FI" sz="1100">
                          <a:solidFill>
                            <a:schemeClr val="tx1"/>
                          </a:solidFill>
                          <a:effectLst/>
                        </a:rPr>
                        <a:t>Vertailuhinta tarjouksen selvityksen G mukaisesti (100 %)</a:t>
                      </a:r>
                      <a:endParaRPr lang="fi-FI" sz="120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c>
                  <a:txBody>
                    <a:bodyPr/>
                    <a:lstStyle/>
                    <a:p>
                      <a:pPr algn="ctr">
                        <a:lnSpc>
                          <a:spcPts val="1300"/>
                        </a:lnSpc>
                      </a:pPr>
                      <a:r>
                        <a:rPr lang="fi-FI" sz="1400" b="1" dirty="0">
                          <a:solidFill>
                            <a:schemeClr val="tx1"/>
                          </a:solidFill>
                          <a:effectLst/>
                        </a:rPr>
                        <a:t>40 %</a:t>
                      </a:r>
                      <a:endParaRPr lang="fi-FI" sz="1400" b="1" dirty="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r>
              <a:tr h="1472773">
                <a:tc>
                  <a:txBody>
                    <a:bodyPr/>
                    <a:lstStyle/>
                    <a:p>
                      <a:pPr>
                        <a:lnSpc>
                          <a:spcPts val="1300"/>
                        </a:lnSpc>
                      </a:pPr>
                      <a:r>
                        <a:rPr lang="fi-FI" sz="1200">
                          <a:solidFill>
                            <a:schemeClr val="tx1"/>
                          </a:solidFill>
                          <a:effectLst/>
                        </a:rPr>
                        <a:t>2) Ratkaisun toiminnallisuudet</a:t>
                      </a:r>
                      <a:endParaRPr lang="fi-FI" sz="120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c>
                  <a:txBody>
                    <a:bodyPr/>
                    <a:lstStyle/>
                    <a:p>
                      <a:pPr marL="342900" lvl="0" indent="-342900">
                        <a:lnSpc>
                          <a:spcPts val="1300"/>
                        </a:lnSpc>
                        <a:buFont typeface="Symbol" panose="05050102010706020507" pitchFamily="18" charset="2"/>
                        <a:buChar char=""/>
                      </a:pPr>
                      <a:r>
                        <a:rPr lang="fi-FI" sz="1100" dirty="0">
                          <a:solidFill>
                            <a:schemeClr val="tx1"/>
                          </a:solidFill>
                          <a:effectLst/>
                        </a:rPr>
                        <a:t>2.1 Tuotevertailu B:n tulokset (toteutettu syksyllä 2014)</a:t>
                      </a:r>
                      <a:endParaRPr lang="fi-FI" sz="1200" dirty="0">
                        <a:solidFill>
                          <a:schemeClr val="tx1"/>
                        </a:solidFill>
                        <a:effectLst/>
                      </a:endParaRPr>
                    </a:p>
                    <a:p>
                      <a:pPr marL="742950" lvl="1" indent="-285750">
                        <a:lnSpc>
                          <a:spcPts val="1300"/>
                        </a:lnSpc>
                        <a:buFont typeface="Courier New" panose="02070309020205020404" pitchFamily="49" charset="0"/>
                        <a:buChar char="o"/>
                      </a:pPr>
                      <a:r>
                        <a:rPr lang="fi-FI" sz="1100" dirty="0">
                          <a:solidFill>
                            <a:schemeClr val="tx1"/>
                          </a:solidFill>
                          <a:effectLst/>
                        </a:rPr>
                        <a:t>Tuotevertailun kokonaispisteet tuotevertailun kuvauksen ja arviointeja ennen toimitetun pisteytysmallin mukaisesti</a:t>
                      </a:r>
                      <a:endParaRPr lang="fi-FI" sz="1200" dirty="0">
                        <a:solidFill>
                          <a:schemeClr val="tx1"/>
                        </a:solidFill>
                        <a:effectLst/>
                      </a:endParaRPr>
                    </a:p>
                    <a:p>
                      <a:pPr marL="1143000" lvl="2" indent="-228600">
                        <a:lnSpc>
                          <a:spcPts val="1300"/>
                        </a:lnSpc>
                        <a:buFont typeface="Wingdings" panose="05000000000000000000" pitchFamily="2" charset="2"/>
                        <a:buChar char=""/>
                      </a:pPr>
                      <a:r>
                        <a:rPr lang="fi-FI" sz="1100" dirty="0">
                          <a:solidFill>
                            <a:schemeClr val="tx1"/>
                          </a:solidFill>
                          <a:effectLst/>
                        </a:rPr>
                        <a:t>Käytettävyys (40 %)</a:t>
                      </a:r>
                      <a:endParaRPr lang="fi-FI" sz="1200" dirty="0">
                        <a:solidFill>
                          <a:schemeClr val="tx1"/>
                        </a:solidFill>
                        <a:effectLst/>
                      </a:endParaRPr>
                    </a:p>
                    <a:p>
                      <a:pPr marL="1143000" lvl="2" indent="-228600">
                        <a:lnSpc>
                          <a:spcPts val="1300"/>
                        </a:lnSpc>
                        <a:buFont typeface="Wingdings" panose="05000000000000000000" pitchFamily="2" charset="2"/>
                        <a:buChar char=""/>
                      </a:pPr>
                      <a:r>
                        <a:rPr lang="fi-FI" sz="1100" dirty="0">
                          <a:solidFill>
                            <a:schemeClr val="tx1"/>
                          </a:solidFill>
                          <a:effectLst/>
                        </a:rPr>
                        <a:t>Toiminnallinen laajuus ja laatu (40 %)</a:t>
                      </a:r>
                      <a:endParaRPr lang="fi-FI" sz="1200" dirty="0">
                        <a:solidFill>
                          <a:schemeClr val="tx1"/>
                        </a:solidFill>
                        <a:effectLst/>
                      </a:endParaRPr>
                    </a:p>
                    <a:p>
                      <a:pPr marL="342900" lvl="0" indent="-342900">
                        <a:lnSpc>
                          <a:spcPts val="1300"/>
                        </a:lnSpc>
                        <a:buFont typeface="Symbol" panose="05050102010706020507" pitchFamily="18" charset="2"/>
                        <a:buChar char=""/>
                      </a:pPr>
                      <a:r>
                        <a:rPr lang="fi-FI" sz="1100" dirty="0">
                          <a:solidFill>
                            <a:schemeClr val="tx1"/>
                          </a:solidFill>
                          <a:effectLst/>
                        </a:rPr>
                        <a:t>2.2 Kirjalliset vastaukset järjestelmän toiminnalliseen vaatimusmäärittelyyn (20 %)</a:t>
                      </a:r>
                      <a:endParaRPr lang="fi-FI" sz="1200" dirty="0">
                        <a:solidFill>
                          <a:schemeClr val="tx1"/>
                        </a:solidFill>
                        <a:effectLst/>
                      </a:endParaRPr>
                    </a:p>
                    <a:p>
                      <a:pPr marL="742950" lvl="1" indent="-285750">
                        <a:lnSpc>
                          <a:spcPts val="1300"/>
                        </a:lnSpc>
                        <a:spcAft>
                          <a:spcPts val="0"/>
                        </a:spcAft>
                        <a:buFont typeface="Courier New" panose="02070309020205020404" pitchFamily="49" charset="0"/>
                        <a:buChar char="o"/>
                      </a:pPr>
                      <a:r>
                        <a:rPr lang="fi-FI" sz="1100" dirty="0">
                          <a:solidFill>
                            <a:schemeClr val="tx1"/>
                          </a:solidFill>
                          <a:effectLst/>
                        </a:rPr>
                        <a:t>Tarjoajan vastaukset vaatimusmäärittelyyn selvityksen B mukaisesti</a:t>
                      </a:r>
                      <a:endParaRPr lang="fi-FI" sz="1200" dirty="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c>
                  <a:txBody>
                    <a:bodyPr/>
                    <a:lstStyle/>
                    <a:p>
                      <a:pPr algn="ctr">
                        <a:lnSpc>
                          <a:spcPts val="1300"/>
                        </a:lnSpc>
                      </a:pPr>
                      <a:r>
                        <a:rPr lang="fi-FI" sz="1400" b="1" dirty="0">
                          <a:solidFill>
                            <a:schemeClr val="tx1"/>
                          </a:solidFill>
                          <a:effectLst/>
                        </a:rPr>
                        <a:t>30 </a:t>
                      </a:r>
                      <a:r>
                        <a:rPr lang="fi-FI" sz="1400" b="1" dirty="0" smtClean="0">
                          <a:solidFill>
                            <a:schemeClr val="tx1"/>
                          </a:solidFill>
                          <a:effectLst/>
                        </a:rPr>
                        <a:t>%</a:t>
                      </a:r>
                    </a:p>
                    <a:p>
                      <a:pPr algn="ctr">
                        <a:lnSpc>
                          <a:spcPts val="1300"/>
                        </a:lnSpc>
                      </a:pPr>
                      <a:endParaRPr lang="fi-FI" sz="1200" dirty="0" smtClean="0">
                        <a:solidFill>
                          <a:schemeClr val="tx1"/>
                        </a:solidFill>
                        <a:effectLst/>
                        <a:latin typeface="Arial" panose="020B0604020202020204" pitchFamily="34" charset="0"/>
                        <a:ea typeface="Times New Roman" panose="02020603050405020304" pitchFamily="18" charset="0"/>
                      </a:endParaRPr>
                    </a:p>
                    <a:p>
                      <a:pPr algn="ctr">
                        <a:lnSpc>
                          <a:spcPts val="1300"/>
                        </a:lnSpc>
                      </a:pPr>
                      <a:r>
                        <a:rPr lang="fi-FI" sz="1100" dirty="0" smtClean="0">
                          <a:solidFill>
                            <a:schemeClr val="tx1"/>
                          </a:solidFill>
                          <a:effectLst/>
                          <a:latin typeface="Arial" panose="020B0604020202020204" pitchFamily="34" charset="0"/>
                          <a:ea typeface="Times New Roman" panose="02020603050405020304" pitchFamily="18" charset="0"/>
                        </a:rPr>
                        <a:t>(24%</a:t>
                      </a:r>
                    </a:p>
                    <a:p>
                      <a:pPr algn="ctr">
                        <a:lnSpc>
                          <a:spcPts val="1300"/>
                        </a:lnSpc>
                      </a:pPr>
                      <a:r>
                        <a:rPr lang="fi-FI" sz="1100" dirty="0" smtClean="0">
                          <a:solidFill>
                            <a:schemeClr val="tx1"/>
                          </a:solidFill>
                          <a:effectLst/>
                          <a:latin typeface="Arial" panose="020B0604020202020204" pitchFamily="34" charset="0"/>
                          <a:ea typeface="Times New Roman" panose="02020603050405020304" pitchFamily="18" charset="0"/>
                        </a:rPr>
                        <a:t>+</a:t>
                      </a:r>
                    </a:p>
                    <a:p>
                      <a:pPr algn="ctr">
                        <a:lnSpc>
                          <a:spcPts val="1300"/>
                        </a:lnSpc>
                      </a:pPr>
                      <a:r>
                        <a:rPr lang="fi-FI" sz="1100" dirty="0" smtClean="0">
                          <a:solidFill>
                            <a:schemeClr val="tx1"/>
                          </a:solidFill>
                          <a:effectLst/>
                          <a:latin typeface="Arial" panose="020B0604020202020204" pitchFamily="34" charset="0"/>
                          <a:ea typeface="Times New Roman" panose="02020603050405020304" pitchFamily="18" charset="0"/>
                        </a:rPr>
                        <a:t>6%)</a:t>
                      </a:r>
                      <a:endParaRPr lang="fi-FI" sz="1100" dirty="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r>
              <a:tr h="1222209">
                <a:tc>
                  <a:txBody>
                    <a:bodyPr/>
                    <a:lstStyle/>
                    <a:p>
                      <a:pPr>
                        <a:lnSpc>
                          <a:spcPts val="1300"/>
                        </a:lnSpc>
                      </a:pPr>
                      <a:r>
                        <a:rPr lang="fi-FI" sz="1200">
                          <a:solidFill>
                            <a:schemeClr val="tx1"/>
                          </a:solidFill>
                          <a:effectLst/>
                        </a:rPr>
                        <a:t>3) Toteutus- ja käyttöönottokyky</a:t>
                      </a:r>
                      <a:endParaRPr lang="fi-FI" sz="120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c>
                  <a:txBody>
                    <a:bodyPr/>
                    <a:lstStyle/>
                    <a:p>
                      <a:pPr marL="342900" lvl="0" indent="-342900">
                        <a:lnSpc>
                          <a:spcPts val="1300"/>
                        </a:lnSpc>
                        <a:buFont typeface="Symbol" panose="05050102010706020507" pitchFamily="18" charset="2"/>
                        <a:buChar char=""/>
                      </a:pPr>
                      <a:r>
                        <a:rPr lang="fi-FI" sz="1100">
                          <a:solidFill>
                            <a:schemeClr val="tx1"/>
                          </a:solidFill>
                          <a:effectLst/>
                        </a:rPr>
                        <a:t>3.1 Projektisuunnitelman sisältö ja laatu (50 %)</a:t>
                      </a:r>
                      <a:endParaRPr lang="fi-FI" sz="1200">
                        <a:solidFill>
                          <a:schemeClr val="tx1"/>
                        </a:solidFill>
                        <a:effectLst/>
                      </a:endParaRPr>
                    </a:p>
                    <a:p>
                      <a:pPr marL="742950" lvl="1" indent="-285750">
                        <a:lnSpc>
                          <a:spcPts val="1300"/>
                        </a:lnSpc>
                        <a:buFont typeface="Courier New" panose="02070309020205020404" pitchFamily="49" charset="0"/>
                        <a:buChar char="o"/>
                      </a:pPr>
                      <a:r>
                        <a:rPr lang="fi-FI" sz="1100">
                          <a:solidFill>
                            <a:schemeClr val="tx1"/>
                          </a:solidFill>
                          <a:effectLst/>
                        </a:rPr>
                        <a:t>Tarjoajan toteutus- ja käyttöönottosuunnitelman sisältö ja laatu (tarjouksen selvitykset C1-C3 sekä ratkaisukuvaus)</a:t>
                      </a:r>
                      <a:endParaRPr lang="fi-FI" sz="1200">
                        <a:solidFill>
                          <a:schemeClr val="tx1"/>
                        </a:solidFill>
                        <a:effectLst/>
                      </a:endParaRPr>
                    </a:p>
                    <a:p>
                      <a:pPr marL="342900" lvl="0" indent="-342900">
                        <a:lnSpc>
                          <a:spcPts val="1300"/>
                        </a:lnSpc>
                        <a:buFont typeface="Symbol" panose="05050102010706020507" pitchFamily="18" charset="2"/>
                        <a:buChar char=""/>
                      </a:pPr>
                      <a:r>
                        <a:rPr lang="fi-FI" sz="1100">
                          <a:solidFill>
                            <a:schemeClr val="tx1"/>
                          </a:solidFill>
                          <a:effectLst/>
                        </a:rPr>
                        <a:t>3.2 Toimittajan resurssit ja osaaminen (50 %)</a:t>
                      </a:r>
                      <a:endParaRPr lang="fi-FI" sz="1200">
                        <a:solidFill>
                          <a:schemeClr val="tx1"/>
                        </a:solidFill>
                        <a:effectLst/>
                      </a:endParaRPr>
                    </a:p>
                    <a:p>
                      <a:pPr marL="742950" lvl="1" indent="-285750">
                        <a:lnSpc>
                          <a:spcPts val="1300"/>
                        </a:lnSpc>
                        <a:spcAft>
                          <a:spcPts val="0"/>
                        </a:spcAft>
                        <a:buFont typeface="Courier New" panose="02070309020205020404" pitchFamily="49" charset="0"/>
                        <a:buChar char="o"/>
                      </a:pPr>
                      <a:r>
                        <a:rPr lang="fi-FI" sz="1100">
                          <a:solidFill>
                            <a:schemeClr val="tx1"/>
                          </a:solidFill>
                          <a:effectLst/>
                        </a:rPr>
                        <a:t>Tarjoajan henkilöstön osaaminen ja kokemus vastaavan laajuisista ja sisältöisistä toteutus- ja käyttöönottoprojekteista (tarjouksen selvitys D)</a:t>
                      </a:r>
                      <a:endParaRPr lang="fi-FI" sz="120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c>
                  <a:txBody>
                    <a:bodyPr/>
                    <a:lstStyle/>
                    <a:p>
                      <a:pPr algn="ctr">
                        <a:lnSpc>
                          <a:spcPts val="1300"/>
                        </a:lnSpc>
                      </a:pPr>
                      <a:r>
                        <a:rPr lang="fi-FI" sz="1400" b="1" dirty="0">
                          <a:solidFill>
                            <a:schemeClr val="tx1"/>
                          </a:solidFill>
                          <a:effectLst/>
                        </a:rPr>
                        <a:t>20 </a:t>
                      </a:r>
                      <a:r>
                        <a:rPr lang="fi-FI" sz="1400" b="1" dirty="0" smtClean="0">
                          <a:solidFill>
                            <a:schemeClr val="tx1"/>
                          </a:solidFill>
                          <a:effectLst/>
                        </a:rPr>
                        <a:t>%</a:t>
                      </a:r>
                    </a:p>
                    <a:p>
                      <a:pPr algn="ctr">
                        <a:lnSpc>
                          <a:spcPts val="1300"/>
                        </a:lnSpc>
                      </a:pPr>
                      <a:endParaRPr lang="fi-FI" sz="1100" dirty="0" smtClean="0">
                        <a:solidFill>
                          <a:schemeClr val="tx1"/>
                        </a:solidFill>
                        <a:effectLst/>
                        <a:latin typeface="Arial" panose="020B0604020202020204" pitchFamily="34" charset="0"/>
                        <a:ea typeface="Times New Roman" panose="02020603050405020304" pitchFamily="18" charset="0"/>
                      </a:endParaRPr>
                    </a:p>
                    <a:p>
                      <a:pPr algn="ctr">
                        <a:lnSpc>
                          <a:spcPts val="1300"/>
                        </a:lnSpc>
                      </a:pPr>
                      <a:r>
                        <a:rPr lang="fi-FI" sz="1100" dirty="0" smtClean="0">
                          <a:solidFill>
                            <a:schemeClr val="tx1"/>
                          </a:solidFill>
                          <a:effectLst/>
                          <a:latin typeface="Arial" panose="020B0604020202020204" pitchFamily="34" charset="0"/>
                          <a:ea typeface="Times New Roman" panose="02020603050405020304" pitchFamily="18" charset="0"/>
                        </a:rPr>
                        <a:t>(10%</a:t>
                      </a:r>
                    </a:p>
                    <a:p>
                      <a:pPr algn="ctr">
                        <a:lnSpc>
                          <a:spcPts val="1300"/>
                        </a:lnSpc>
                      </a:pPr>
                      <a:r>
                        <a:rPr lang="fi-FI" sz="1100" dirty="0" smtClean="0">
                          <a:solidFill>
                            <a:schemeClr val="tx1"/>
                          </a:solidFill>
                          <a:effectLst/>
                          <a:latin typeface="Arial" panose="020B0604020202020204" pitchFamily="34" charset="0"/>
                          <a:ea typeface="Times New Roman" panose="02020603050405020304" pitchFamily="18" charset="0"/>
                        </a:rPr>
                        <a:t>+ </a:t>
                      </a:r>
                    </a:p>
                    <a:p>
                      <a:pPr algn="ctr">
                        <a:lnSpc>
                          <a:spcPts val="1300"/>
                        </a:lnSpc>
                      </a:pPr>
                      <a:r>
                        <a:rPr lang="fi-FI" sz="1100" dirty="0" smtClean="0">
                          <a:solidFill>
                            <a:schemeClr val="tx1"/>
                          </a:solidFill>
                          <a:effectLst/>
                          <a:latin typeface="Arial" panose="020B0604020202020204" pitchFamily="34" charset="0"/>
                          <a:ea typeface="Times New Roman" panose="02020603050405020304" pitchFamily="18" charset="0"/>
                        </a:rPr>
                        <a:t>10%)</a:t>
                      </a:r>
                      <a:endParaRPr lang="fi-FI" sz="1100" dirty="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r>
              <a:tr h="828630">
                <a:tc>
                  <a:txBody>
                    <a:bodyPr/>
                    <a:lstStyle/>
                    <a:p>
                      <a:pPr>
                        <a:lnSpc>
                          <a:spcPts val="1300"/>
                        </a:lnSpc>
                      </a:pPr>
                      <a:r>
                        <a:rPr lang="fi-FI" sz="1200">
                          <a:solidFill>
                            <a:schemeClr val="tx1"/>
                          </a:solidFill>
                          <a:effectLst/>
                        </a:rPr>
                        <a:t>4) Ratkaisun tekninen toteutus, ylläpito ja jatkokehittäminen</a:t>
                      </a:r>
                      <a:endParaRPr lang="fi-FI" sz="120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c>
                  <a:txBody>
                    <a:bodyPr/>
                    <a:lstStyle/>
                    <a:p>
                      <a:pPr marL="342900" lvl="0" indent="-342900">
                        <a:lnSpc>
                          <a:spcPts val="1300"/>
                        </a:lnSpc>
                        <a:spcAft>
                          <a:spcPts val="0"/>
                        </a:spcAft>
                        <a:buFont typeface="Symbol" panose="05050102010706020507" pitchFamily="18" charset="2"/>
                        <a:buChar char=""/>
                      </a:pPr>
                      <a:r>
                        <a:rPr lang="fi-FI" sz="1100">
                          <a:solidFill>
                            <a:schemeClr val="tx1"/>
                          </a:solidFill>
                          <a:effectLst/>
                        </a:rPr>
                        <a:t>4.1 Integroitavuus ja avoimet rajapinnat (50 %)</a:t>
                      </a:r>
                      <a:endParaRPr lang="fi-FI" sz="1200">
                        <a:solidFill>
                          <a:schemeClr val="tx1"/>
                        </a:solidFill>
                        <a:effectLst/>
                      </a:endParaRPr>
                    </a:p>
                    <a:p>
                      <a:pPr marL="742950" lvl="1" indent="-285750">
                        <a:lnSpc>
                          <a:spcPts val="1300"/>
                        </a:lnSpc>
                        <a:buFont typeface="Courier New" panose="02070309020205020404" pitchFamily="49" charset="0"/>
                        <a:buChar char="o"/>
                      </a:pPr>
                      <a:r>
                        <a:rPr lang="fi-FI" sz="1100">
                          <a:solidFill>
                            <a:schemeClr val="tx1"/>
                          </a:solidFill>
                          <a:effectLst/>
                        </a:rPr>
                        <a:t>Apotti Avoin Rajapinta -arvioinnin tulokset </a:t>
                      </a:r>
                      <a:endParaRPr lang="fi-FI" sz="1200">
                        <a:solidFill>
                          <a:schemeClr val="tx1"/>
                        </a:solidFill>
                        <a:effectLst/>
                      </a:endParaRPr>
                    </a:p>
                    <a:p>
                      <a:pPr marL="342900" lvl="0" indent="-342900">
                        <a:lnSpc>
                          <a:spcPts val="1300"/>
                        </a:lnSpc>
                        <a:spcAft>
                          <a:spcPts val="0"/>
                        </a:spcAft>
                        <a:buFont typeface="Symbol" panose="05050102010706020507" pitchFamily="18" charset="2"/>
                        <a:buChar char=""/>
                      </a:pPr>
                      <a:r>
                        <a:rPr lang="fi-FI" sz="1100">
                          <a:solidFill>
                            <a:schemeClr val="tx1"/>
                          </a:solidFill>
                          <a:effectLst/>
                        </a:rPr>
                        <a:t>4.2 Järjestelmän ylläpidettävyys (50 %)</a:t>
                      </a:r>
                      <a:endParaRPr lang="fi-FI" sz="1200">
                        <a:solidFill>
                          <a:schemeClr val="tx1"/>
                        </a:solidFill>
                        <a:effectLst/>
                      </a:endParaRPr>
                    </a:p>
                    <a:p>
                      <a:pPr marL="742950" lvl="1" indent="-285750">
                        <a:lnSpc>
                          <a:spcPts val="1300"/>
                        </a:lnSpc>
                        <a:spcAft>
                          <a:spcPts val="0"/>
                        </a:spcAft>
                        <a:buFont typeface="Courier New" panose="02070309020205020404" pitchFamily="49" charset="0"/>
                        <a:buChar char="o"/>
                      </a:pPr>
                      <a:r>
                        <a:rPr lang="fi-FI" sz="1100">
                          <a:solidFill>
                            <a:schemeClr val="tx1"/>
                          </a:solidFill>
                          <a:effectLst/>
                        </a:rPr>
                        <a:t>Järjestelmän ylläpidettävyyden arvioinnin tulokset</a:t>
                      </a:r>
                      <a:endParaRPr lang="fi-FI" sz="120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c>
                  <a:txBody>
                    <a:bodyPr/>
                    <a:lstStyle/>
                    <a:p>
                      <a:pPr algn="ctr">
                        <a:lnSpc>
                          <a:spcPts val="1300"/>
                        </a:lnSpc>
                      </a:pPr>
                      <a:r>
                        <a:rPr lang="fi-FI" sz="1400" b="1" dirty="0">
                          <a:solidFill>
                            <a:schemeClr val="tx1"/>
                          </a:solidFill>
                          <a:effectLst/>
                        </a:rPr>
                        <a:t>10 </a:t>
                      </a:r>
                      <a:r>
                        <a:rPr lang="fi-FI" sz="1400" b="1" dirty="0" smtClean="0">
                          <a:solidFill>
                            <a:schemeClr val="tx1"/>
                          </a:solidFill>
                          <a:effectLst/>
                        </a:rPr>
                        <a:t>%</a:t>
                      </a:r>
                    </a:p>
                    <a:p>
                      <a:pPr algn="ctr">
                        <a:lnSpc>
                          <a:spcPts val="1300"/>
                        </a:lnSpc>
                      </a:pPr>
                      <a:endParaRPr lang="fi-FI" sz="1200" dirty="0" smtClean="0">
                        <a:solidFill>
                          <a:schemeClr val="tx1"/>
                        </a:solidFill>
                        <a:effectLst/>
                        <a:latin typeface="Arial" panose="020B0604020202020204" pitchFamily="34" charset="0"/>
                        <a:ea typeface="Times New Roman" panose="02020603050405020304" pitchFamily="18" charset="0"/>
                      </a:endParaRPr>
                    </a:p>
                    <a:p>
                      <a:pPr algn="ctr">
                        <a:lnSpc>
                          <a:spcPts val="1300"/>
                        </a:lnSpc>
                      </a:pPr>
                      <a:r>
                        <a:rPr lang="fi-FI" sz="1100" dirty="0" smtClean="0">
                          <a:solidFill>
                            <a:schemeClr val="tx1"/>
                          </a:solidFill>
                          <a:effectLst/>
                          <a:latin typeface="Arial" panose="020B0604020202020204" pitchFamily="34" charset="0"/>
                          <a:ea typeface="Times New Roman" panose="02020603050405020304" pitchFamily="18" charset="0"/>
                        </a:rPr>
                        <a:t>(5%</a:t>
                      </a:r>
                    </a:p>
                    <a:p>
                      <a:pPr algn="ctr">
                        <a:lnSpc>
                          <a:spcPts val="1300"/>
                        </a:lnSpc>
                      </a:pPr>
                      <a:r>
                        <a:rPr lang="fi-FI" sz="1100" dirty="0" smtClean="0">
                          <a:solidFill>
                            <a:schemeClr val="tx1"/>
                          </a:solidFill>
                          <a:effectLst/>
                          <a:latin typeface="Arial" panose="020B0604020202020204" pitchFamily="34" charset="0"/>
                          <a:ea typeface="Times New Roman" panose="02020603050405020304" pitchFamily="18" charset="0"/>
                        </a:rPr>
                        <a:t>+</a:t>
                      </a:r>
                    </a:p>
                    <a:p>
                      <a:pPr algn="ctr">
                        <a:lnSpc>
                          <a:spcPts val="1300"/>
                        </a:lnSpc>
                      </a:pPr>
                      <a:r>
                        <a:rPr lang="fi-FI" sz="1100" dirty="0" smtClean="0">
                          <a:solidFill>
                            <a:schemeClr val="tx1"/>
                          </a:solidFill>
                          <a:effectLst/>
                          <a:latin typeface="Arial" panose="020B0604020202020204" pitchFamily="34" charset="0"/>
                          <a:ea typeface="Times New Roman" panose="02020603050405020304" pitchFamily="18" charset="0"/>
                        </a:rPr>
                        <a:t>5%)</a:t>
                      </a:r>
                      <a:endParaRPr lang="fi-FI" sz="1100" dirty="0">
                        <a:solidFill>
                          <a:schemeClr val="tx1"/>
                        </a:solidFill>
                        <a:effectLst/>
                        <a:latin typeface="Arial" panose="020B0604020202020204" pitchFamily="34" charset="0"/>
                        <a:ea typeface="Times New Roman" panose="02020603050405020304" pitchFamily="18" charset="0"/>
                      </a:endParaRPr>
                    </a:p>
                  </a:txBody>
                  <a:tcPr marL="45674" marR="45674" marT="35945" marB="35945" anchor="ctr"/>
                </a:tc>
              </a:tr>
            </a:tbl>
          </a:graphicData>
        </a:graphic>
      </p:graphicFrame>
    </p:spTree>
    <p:extLst>
      <p:ext uri="{BB962C8B-B14F-4D97-AF65-F5344CB8AC3E}">
        <p14:creationId xmlns:p14="http://schemas.microsoft.com/office/powerpoint/2010/main" val="1363679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fi-FI" smtClean="0"/>
              <a:t>Vertailuperuste 1: Hinta</a:t>
            </a:r>
          </a:p>
        </p:txBody>
      </p:sp>
      <p:graphicFrame>
        <p:nvGraphicFramePr>
          <p:cNvPr id="4" name="Table 3"/>
          <p:cNvGraphicFramePr>
            <a:graphicFrameLocks noGrp="1"/>
          </p:cNvGraphicFramePr>
          <p:nvPr/>
        </p:nvGraphicFramePr>
        <p:xfrm>
          <a:off x="2033588" y="2989263"/>
          <a:ext cx="6834187" cy="1619250"/>
        </p:xfrm>
        <a:graphic>
          <a:graphicData uri="http://schemas.openxmlformats.org/drawingml/2006/table">
            <a:tbl>
              <a:tblPr firstRow="1" firstCol="1" bandRow="1">
                <a:tableStyleId>{5C22544A-7EE6-4342-B048-85BDC9FD1C3A}</a:tableStyleId>
              </a:tblPr>
              <a:tblGrid>
                <a:gridCol w="3421123"/>
                <a:gridCol w="3413064"/>
              </a:tblGrid>
              <a:tr h="539750">
                <a:tc>
                  <a:txBody>
                    <a:bodyPr/>
                    <a:lstStyle/>
                    <a:p>
                      <a:pPr indent="18415">
                        <a:lnSpc>
                          <a:spcPts val="1300"/>
                        </a:lnSpc>
                        <a:spcBef>
                          <a:spcPts val="300"/>
                        </a:spcBef>
                        <a:spcAft>
                          <a:spcPts val="0"/>
                        </a:spcAft>
                      </a:pPr>
                      <a:r>
                        <a:rPr lang="fi-FI" sz="2000">
                          <a:solidFill>
                            <a:schemeClr val="tx1"/>
                          </a:solidFill>
                          <a:effectLst/>
                        </a:rPr>
                        <a:t>Tarjoaja</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tc>
                <a:tc>
                  <a:txBody>
                    <a:bodyPr/>
                    <a:lstStyle/>
                    <a:p>
                      <a:pPr algn="ctr">
                        <a:lnSpc>
                          <a:spcPts val="1300"/>
                        </a:lnSpc>
                        <a:spcBef>
                          <a:spcPts val="300"/>
                        </a:spcBef>
                        <a:spcAft>
                          <a:spcPts val="0"/>
                        </a:spcAft>
                      </a:pPr>
                      <a:r>
                        <a:rPr lang="fi-FI" sz="2000">
                          <a:solidFill>
                            <a:schemeClr val="tx1"/>
                          </a:solidFill>
                          <a:effectLst/>
                        </a:rPr>
                        <a:t>Vertailuhinta</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tc>
              </a:tr>
              <a:tr h="5397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2000">
                          <a:solidFill>
                            <a:schemeClr val="tx1"/>
                          </a:solidFill>
                          <a:effectLst/>
                        </a:rPr>
                        <a:t>319 779 215,78 €</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r h="5397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c>
                  <a:txBody>
                    <a:bodyPr/>
                    <a:lstStyle/>
                    <a:p>
                      <a:pPr algn="ctr">
                        <a:lnSpc>
                          <a:spcPts val="1300"/>
                        </a:lnSpc>
                        <a:spcBef>
                          <a:spcPts val="300"/>
                        </a:spcBef>
                        <a:spcAft>
                          <a:spcPts val="0"/>
                        </a:spcAft>
                      </a:pPr>
                      <a:r>
                        <a:rPr lang="fi-FI" sz="2000" dirty="0">
                          <a:solidFill>
                            <a:schemeClr val="tx1"/>
                          </a:solidFill>
                          <a:effectLst/>
                        </a:rPr>
                        <a:t>384 967 659,00 €</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solidFill>
                      <a:schemeClr val="accent1">
                        <a:lumMod val="20000"/>
                        <a:lumOff val="80000"/>
                      </a:schemeClr>
                    </a:solidFill>
                  </a:tcPr>
                </a:tc>
              </a:tr>
            </a:tbl>
          </a:graphicData>
        </a:graphic>
      </p:graphicFrame>
      <p:graphicFrame>
        <p:nvGraphicFramePr>
          <p:cNvPr id="5" name="Table 4"/>
          <p:cNvGraphicFramePr>
            <a:graphicFrameLocks noGrp="1"/>
          </p:cNvGraphicFramePr>
          <p:nvPr/>
        </p:nvGraphicFramePr>
        <p:xfrm>
          <a:off x="2033588" y="5364163"/>
          <a:ext cx="6834187" cy="1657350"/>
        </p:xfrm>
        <a:graphic>
          <a:graphicData uri="http://schemas.openxmlformats.org/drawingml/2006/table">
            <a:tbl>
              <a:tblPr firstRow="1" firstCol="1" bandRow="1">
                <a:tableStyleId>{5C22544A-7EE6-4342-B048-85BDC9FD1C3A}</a:tableStyleId>
              </a:tblPr>
              <a:tblGrid>
                <a:gridCol w="3421123"/>
                <a:gridCol w="3413064"/>
              </a:tblGrid>
              <a:tr h="552450">
                <a:tc>
                  <a:txBody>
                    <a:bodyPr/>
                    <a:lstStyle/>
                    <a:p>
                      <a:pPr indent="18415">
                        <a:lnSpc>
                          <a:spcPts val="1300"/>
                        </a:lnSpc>
                        <a:spcBef>
                          <a:spcPts val="300"/>
                        </a:spcBef>
                        <a:spcAft>
                          <a:spcPts val="0"/>
                        </a:spcAft>
                      </a:pPr>
                      <a:r>
                        <a:rPr lang="fi-FI" sz="2000" dirty="0">
                          <a:solidFill>
                            <a:schemeClr val="tx1"/>
                          </a:solidFill>
                          <a:effectLst/>
                        </a:rPr>
                        <a:t>Tarjoaja</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lnSpc>
                          <a:spcPts val="1300"/>
                        </a:lnSpc>
                        <a:spcBef>
                          <a:spcPts val="300"/>
                        </a:spcBef>
                        <a:spcAft>
                          <a:spcPts val="0"/>
                        </a:spcAft>
                      </a:pPr>
                      <a:r>
                        <a:rPr lang="fi-FI" sz="2000" dirty="0" smtClean="0">
                          <a:solidFill>
                            <a:schemeClr val="tx1"/>
                          </a:solidFill>
                          <a:effectLst/>
                        </a:rPr>
                        <a:t>Vertailupisteet</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r>
              <a:tr h="552450">
                <a:tc>
                  <a:txBody>
                    <a:bodyPr/>
                    <a:lstStyle/>
                    <a:p>
                      <a:pPr>
                        <a:lnSpc>
                          <a:spcPts val="1300"/>
                        </a:lnSpc>
                        <a:spcBef>
                          <a:spcPts val="300"/>
                        </a:spcBef>
                        <a:spcAft>
                          <a:spcPts val="0"/>
                        </a:spcAft>
                      </a:pPr>
                      <a:r>
                        <a:rPr lang="fi-FI" sz="2000">
                          <a:solidFill>
                            <a:schemeClr val="tx1"/>
                          </a:solidFill>
                          <a:effectLst/>
                        </a:rPr>
                        <a:t>CGI Suomi Oy</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40,00</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r h="552450">
                <a:tc>
                  <a:txBody>
                    <a:bodyPr/>
                    <a:lstStyle/>
                    <a:p>
                      <a:pPr>
                        <a:lnSpc>
                          <a:spcPts val="1300"/>
                        </a:lnSpc>
                        <a:spcBef>
                          <a:spcPts val="300"/>
                        </a:spcBef>
                        <a:spcAft>
                          <a:spcPts val="0"/>
                        </a:spcAft>
                      </a:pPr>
                      <a:r>
                        <a:rPr lang="fi-FI" sz="2000">
                          <a:solidFill>
                            <a:schemeClr val="tx1"/>
                          </a:solidFill>
                          <a:effectLst/>
                        </a:rPr>
                        <a:t>Epic Systems Corporation</a:t>
                      </a:r>
                      <a:endParaRPr lang="fi-FI" sz="200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ts val="1300"/>
                        </a:lnSpc>
                        <a:spcBef>
                          <a:spcPts val="300"/>
                        </a:spcBef>
                        <a:spcAft>
                          <a:spcPts val="0"/>
                        </a:spcAft>
                      </a:pPr>
                      <a:r>
                        <a:rPr lang="fi-FI" sz="2000" dirty="0" smtClean="0">
                          <a:solidFill>
                            <a:schemeClr val="tx1"/>
                          </a:solidFill>
                          <a:effectLst/>
                        </a:rPr>
                        <a:t>33,23</a:t>
                      </a:r>
                      <a:endParaRPr lang="fi-FI" sz="2000" dirty="0">
                        <a:solidFill>
                          <a:schemeClr val="tx1"/>
                        </a:solidFill>
                        <a:effectLst/>
                        <a:latin typeface="Arial" panose="020B0604020202020204" pitchFamily="34" charset="0"/>
                        <a:ea typeface="Times New Roman" panose="02020603050405020304" pitchFamily="18" charset="0"/>
                      </a:endParaRPr>
                    </a:p>
                  </a:txBody>
                  <a:tcPr marL="68595" marR="6859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bl>
          </a:graphicData>
        </a:graphic>
      </p:graphicFrame>
      <p:sp>
        <p:nvSpPr>
          <p:cNvPr id="10271" name="Down Arrow 5"/>
          <p:cNvSpPr>
            <a:spLocks noChangeArrowheads="1"/>
          </p:cNvSpPr>
          <p:nvPr/>
        </p:nvSpPr>
        <p:spPr bwMode="auto">
          <a:xfrm>
            <a:off x="5200650" y="4824413"/>
            <a:ext cx="541338" cy="323850"/>
          </a:xfrm>
          <a:prstGeom prst="downArrow">
            <a:avLst>
              <a:gd name="adj1" fmla="val 50000"/>
              <a:gd name="adj2"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marL="847725" indent="-325438" defTabSz="1042988">
              <a:spcBef>
                <a:spcPct val="20000"/>
              </a:spcBef>
              <a:defRPr sz="2600">
                <a:solidFill>
                  <a:schemeClr val="tx1"/>
                </a:solidFill>
                <a:latin typeface="Arial" panose="020B0604020202020204" pitchFamily="34" charset="0"/>
              </a:defRPr>
            </a:lvl1pPr>
            <a:lvl2pPr marL="742950" indent="-285750" defTabSz="1042988">
              <a:spcBef>
                <a:spcPct val="20000"/>
              </a:spcBef>
              <a:buChar char="•"/>
              <a:defRPr sz="2200">
                <a:solidFill>
                  <a:schemeClr val="tx1"/>
                </a:solidFill>
                <a:latin typeface="Arial" panose="020B0604020202020204" pitchFamily="34" charset="0"/>
              </a:defRPr>
            </a:lvl2pPr>
            <a:lvl3pPr marL="1143000" indent="-228600" defTabSz="1042988">
              <a:spcBef>
                <a:spcPct val="20000"/>
              </a:spcBef>
              <a:buChar char="•"/>
              <a:defRPr sz="2000">
                <a:solidFill>
                  <a:schemeClr val="tx1"/>
                </a:solidFill>
                <a:latin typeface="Arial" panose="020B0604020202020204" pitchFamily="34" charset="0"/>
              </a:defRPr>
            </a:lvl3pPr>
            <a:lvl4pPr marL="1600200" indent="-228600" defTabSz="1042988">
              <a:spcBef>
                <a:spcPct val="20000"/>
              </a:spcBef>
              <a:buChar char="–"/>
              <a:defRPr>
                <a:solidFill>
                  <a:schemeClr val="tx1"/>
                </a:solidFill>
                <a:latin typeface="Arial" panose="020B0604020202020204" pitchFamily="34" charset="0"/>
              </a:defRPr>
            </a:lvl4pPr>
            <a:lvl5pPr marL="2057400" indent="-228600" defTabSz="1042988">
              <a:spcBef>
                <a:spcPct val="20000"/>
              </a:spcBef>
              <a:buFont typeface="Arial" panose="020B0604020202020204" pitchFamily="34" charset="0"/>
              <a:buChar char="·"/>
              <a:defRPr>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buFontTx/>
              <a:buChar char="•"/>
            </a:pPr>
            <a:endParaRPr lang="en-GB" altLang="fi-FI" sz="1800"/>
          </a:p>
        </p:txBody>
      </p:sp>
    </p:spTree>
    <p:extLst>
      <p:ext uri="{BB962C8B-B14F-4D97-AF65-F5344CB8AC3E}">
        <p14:creationId xmlns:p14="http://schemas.microsoft.com/office/powerpoint/2010/main" val="16979834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15OvRSr7RU.5tbs70cIj4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15OvRSr7RU.5tbs70cIj4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22maIxlGka3_T_hvi8Rm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22maIxlGka3_T_hvi8Rm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22maIxlGka3_T_hvi8Rm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Mfmma9lUfUyS9UQvZS1H1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fmma9lUfUyS9UQvZS1H1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fmma9lUfUyS9UQvZS1H1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fmma9lUfUyS9UQvZS1H1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fmma9lUfUyS9UQvZS1H1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fmma9lUfUyS9UQvZS1H1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15OvRSr7RU.5tbs70cIj4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fmma9lUfUyS9UQvZS1H1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bd.DxK.YF0.HH7ETecGLJ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22maIxlGka3_T_hvi8Rm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Mfmma9lUfUyS9UQvZS1H1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Mfmma9lUfUyS9UQvZS1H1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fmma9lUfUyS9UQvZS1H1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15OvRSr7RU.5tbs70cIj4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15OvRSr7RU.5tbs70cIj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d.DxK.YF0.HH7ETecGL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5OvRSr7RU.5tbs70cIj4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15OvRSr7RU.5tbs70cIj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15OvRSr7RU.5tbs70cIj4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22maIxlGka3_T_hvi8Rm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Id_2kWicEmLgfCt6E571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Id_2kWicEmLgfCt6E571Q"/>
</p:tagLst>
</file>

<file path=ppt/theme/theme1.xml><?xml version="1.0" encoding="utf-8"?>
<a:theme xmlns:a="http://schemas.openxmlformats.org/drawingml/2006/main" name="Apotti_PP-pohja">
  <a:themeElements>
    <a:clrScheme name="Apotti_PP-pohja_e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Apotti_PP-pohja_e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36000" tIns="36000" rIns="36000" bIns="36000" numCol="1" rtlCol="0" anchor="t" anchorCtr="0" compatLnSpc="1">
        <a:prstTxWarp prst="textNoShape">
          <a:avLst/>
        </a:prstTxWarp>
      </a:bodyPr>
      <a:lstStyle>
        <a:defPPr marR="0" algn="l" defTabSz="1042988" rtl="0" eaLnBrk="1" fontAlgn="base" latinLnBrk="0" hangingPunct="1">
          <a:lnSpc>
            <a:spcPct val="100000"/>
          </a:lnSpc>
          <a:spcBef>
            <a:spcPct val="20000"/>
          </a:spcBef>
          <a:spcAft>
            <a:spcPct val="0"/>
          </a:spcAft>
          <a:buClrTx/>
          <a:buSzTx/>
          <a:buNone/>
          <a:tabLst/>
          <a:defRPr kumimoji="0" sz="18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847725" marR="0" indent="-325438" algn="l" defTabSz="1042988" rtl="0" eaLnBrk="1" fontAlgn="base" latinLnBrk="0" hangingPunct="1">
          <a:lnSpc>
            <a:spcPct val="100000"/>
          </a:lnSpc>
          <a:spcBef>
            <a:spcPct val="20000"/>
          </a:spcBef>
          <a:spcAft>
            <a:spcPct val="0"/>
          </a:spcAft>
          <a:buClrTx/>
          <a:buSzTx/>
          <a:buFontTx/>
          <a:buChar char="•"/>
          <a:tabLst/>
          <a:defRPr kumimoji="0" lang="fi-FI" sz="1800" b="0" i="0" u="none" strike="noStrike" cap="none" normalizeH="0" baseline="0" smtClean="0">
            <a:ln>
              <a:noFill/>
            </a:ln>
            <a:solidFill>
              <a:schemeClr val="tx1"/>
            </a:solidFill>
            <a:effectLst/>
            <a:latin typeface="Arial" charset="0"/>
          </a:defRPr>
        </a:defPPr>
      </a:lstStyle>
    </a:lnDef>
    <a:txDef>
      <a:spPr>
        <a:ln>
          <a:noFill/>
        </a:ln>
      </a:spPr>
      <a:bodyPr wrap="square" rtlCol="0">
        <a:spAutoFit/>
      </a:bodyPr>
      <a:lstStyle>
        <a:defPPr>
          <a:buNone/>
          <a:defRPr dirty="0" err="1" smtClean="0"/>
        </a:defPPr>
      </a:lstStyle>
      <a:style>
        <a:lnRef idx="2">
          <a:schemeClr val="accent4"/>
        </a:lnRef>
        <a:fillRef idx="1">
          <a:schemeClr val="lt1"/>
        </a:fillRef>
        <a:effectRef idx="0">
          <a:schemeClr val="accent4"/>
        </a:effectRef>
        <a:fontRef idx="minor">
          <a:schemeClr val="dk1"/>
        </a:fontRef>
      </a:style>
    </a:txDef>
  </a:objectDefaults>
  <a:extraClrSchemeLst>
    <a:extraClrScheme>
      <a:clrScheme name="Apotti_PP-pohja_e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potti_PP-pohja_e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potti_PP-pohja_e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potti_PP-pohja_e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potti_PP-pohja_e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potti_PP-pohja_e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potti_PP-pohja_e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potti_PP-pohja_e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potti_PP-pohja_e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potti_PP-pohja_e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potti_PP-pohja_e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potti_PP-pohja_e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Word" ma:contentTypeID="0x010100F43435B843273E45AFDE242DB3E6B3B8007A63C792AD959545A05278C719E32451" ma:contentTypeVersion="14" ma:contentTypeDescription="Apotti: Word-mallipohja" ma:contentTypeScope="" ma:versionID="2b925494ccacd4a0b94dbd722f06d43c">
  <xsd:schema xmlns:xsd="http://www.w3.org/2001/XMLSchema" xmlns:xs="http://www.w3.org/2001/XMLSchema" xmlns:p="http://schemas.microsoft.com/office/2006/metadata/properties" xmlns:ns1="http://schemas.microsoft.com/sharepoint/v3" xmlns:ns2="5aa645da-c7a3-483f-bd2b-4c7420f86167" xmlns:ns3="http://schemas.microsoft.com/sharepoint/v3/fields" xmlns:ns4="http://schemas.microsoft.com/sharepoint/v4" xmlns:ns5="7f8733f6-8267-452c-a6d8-d36f6b61162c" targetNamespace="http://schemas.microsoft.com/office/2006/metadata/properties" ma:root="true" ma:fieldsID="cd0e94a29f61c09d164ccd93b2b1a144" ns1:_="" ns2:_="" ns3:_="" ns4:_="" ns5:_="">
    <xsd:import namespace="http://schemas.microsoft.com/sharepoint/v3"/>
    <xsd:import namespace="5aa645da-c7a3-483f-bd2b-4c7420f86167"/>
    <xsd:import namespace="http://schemas.microsoft.com/sharepoint/v3/fields"/>
    <xsd:import namespace="http://schemas.microsoft.com/sharepoint/v4"/>
    <xsd:import namespace="7f8733f6-8267-452c-a6d8-d36f6b61162c"/>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TaxKeywordTaxHTField" minOccurs="0"/>
                <xsd:element ref="ns2:TaxCatchAll" minOccurs="0"/>
                <xsd:element ref="ns3:_Version" minOccurs="0"/>
                <xsd:element ref="ns4:IconOverlay" minOccurs="0"/>
                <xsd:element ref="ns2:SharedWithUsers" minOccurs="0"/>
                <xsd:element ref="ns5: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Luokitus (0 - 5)" ma:decimals="2" ma:description="Kaikkien lähetettyjen luokitusten keskiarvo" ma:internalName="AverageRating" ma:readOnly="true">
      <xsd:simpleType>
        <xsd:restriction base="dms:Number"/>
      </xsd:simpleType>
    </xsd:element>
    <xsd:element name="RatingCount" ma:index="9" nillable="true" ma:displayName="Luokitusten määrä" ma:decimals="0" ma:description="Lähetettyjen luokitusten määrä" ma:internalName="RatingCount" ma:readOnly="true">
      <xsd:simpleType>
        <xsd:restriction base="dms:Number"/>
      </xsd:simpleType>
    </xsd:element>
    <xsd:element name="RatedBy" ma:index="10" nillable="true" ma:displayName="Luokittelija" ma:description="Käyttäjät luokittelivat kohteen."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Käyttäjän luokitukset" ma:description="Käyttäjän luokitukset kohteelle" ma:hidden="true" ma:internalName="Ratings">
      <xsd:simpleType>
        <xsd:restriction base="dms:Note"/>
      </xsd:simpleType>
    </xsd:element>
    <xsd:element name="LikesCount" ma:index="12" nillable="true" ma:displayName="Tykkäysten määrä" ma:internalName="LikesCount">
      <xsd:simpleType>
        <xsd:restriction base="dms:Unknown"/>
      </xsd:simpleType>
    </xsd:element>
    <xsd:element name="LikedBy" ma:index="13" nillable="true" ma:displayName="Tykkääjä"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a645da-c7a3-483f-bd2b-4c7420f86167" elementFormDefault="qualified">
    <xsd:import namespace="http://schemas.microsoft.com/office/2006/documentManagement/types"/>
    <xsd:import namespace="http://schemas.microsoft.com/office/infopath/2007/PartnerControls"/>
    <xsd:element name="TaxKeywordTaxHTField" ma:index="14" nillable="true" ma:displayName="TaxKeywordTaxHTField" ma:hidden="true" ma:internalName="TaxKeywordTaxHTField">
      <xsd:simpleType>
        <xsd:restriction base="dms:Note"/>
      </xsd:simpleType>
    </xsd:element>
    <xsd:element name="TaxCatchAll" ma:index="15" nillable="true" ma:displayName="Taxonomy Catch All Column" ma:description="" ma:hidden="true" ma:list="{523833b9-06e4-4406-ab07-7df6b02f8c31}" ma:internalName="TaxCatchAll" ma:showField="CatchAllData" ma:web="5aa645da-c7a3-483f-bd2b-4c7420f8616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6" nillable="true" ma:displayName="Versio"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8733f6-8267-452c-a6d8-d36f6b61162c" elementFormDefault="qualified">
    <xsd:import namespace="http://schemas.microsoft.com/office/2006/documentManagement/types"/>
    <xsd:import namespace="http://schemas.microsoft.com/office/infopath/2007/PartnerControls"/>
    <xsd:element name="SharingHintHash" ma:index="19" nillable="true" ma:displayName="Jakamisvihjeen hajautus"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_Version xmlns="http://schemas.microsoft.com/sharepoint/v3/fields" xsi:nil="true"/>
    <TaxKeywordTaxHTField xmlns="5aa645da-c7a3-483f-bd2b-4c7420f86167" xsi:nil="true"/>
    <IconOverlay xmlns="http://schemas.microsoft.com/sharepoint/v4" xsi:nil="true"/>
    <Ratings xmlns="http://schemas.microsoft.com/sharepoint/v3" xsi:nil="true"/>
    <LikedBy xmlns="http://schemas.microsoft.com/sharepoint/v3">
      <UserInfo>
        <DisplayName/>
        <AccountId xsi:nil="true"/>
        <AccountType/>
      </UserInfo>
    </LikedBy>
    <TaxCatchAll xmlns="5aa645da-c7a3-483f-bd2b-4c7420f86167"/>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DBD2C4D6-8B3E-4DF6-A309-ACFFF1D94827}">
  <ds:schemaRefs>
    <ds:schemaRef ds:uri="http://schemas.microsoft.com/office/2006/metadata/longProperties"/>
  </ds:schemaRefs>
</ds:datastoreItem>
</file>

<file path=customXml/itemProps2.xml><?xml version="1.0" encoding="utf-8"?>
<ds:datastoreItem xmlns:ds="http://schemas.openxmlformats.org/officeDocument/2006/customXml" ds:itemID="{CB94309A-7AE4-4CCF-9588-C23A8013F7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aa645da-c7a3-483f-bd2b-4c7420f86167"/>
    <ds:schemaRef ds:uri="http://schemas.microsoft.com/sharepoint/v3/fields"/>
    <ds:schemaRef ds:uri="http://schemas.microsoft.com/sharepoint/v4"/>
    <ds:schemaRef ds:uri="7f8733f6-8267-452c-a6d8-d36f6b6116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A2B890-B6DD-4DDD-A636-837F085A4B06}">
  <ds:schemaRefs>
    <ds:schemaRef ds:uri="http://schemas.openxmlformats.org/package/2006/metadata/core-properties"/>
    <ds:schemaRef ds:uri="http://schemas.microsoft.com/sharepoint/v4"/>
    <ds:schemaRef ds:uri="http://purl.org/dc/terms/"/>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www.w3.org/XML/1998/namespace"/>
    <ds:schemaRef ds:uri="http://schemas.microsoft.com/sharepoint/v3"/>
    <ds:schemaRef ds:uri="7f8733f6-8267-452c-a6d8-d36f6b61162c"/>
    <ds:schemaRef ds:uri="http://schemas.microsoft.com/sharepoint/v3/fields"/>
    <ds:schemaRef ds:uri="5aa645da-c7a3-483f-bd2b-4c7420f86167"/>
  </ds:schemaRefs>
</ds:datastoreItem>
</file>

<file path=docProps/app.xml><?xml version="1.0" encoding="utf-8"?>
<Properties xmlns="http://schemas.openxmlformats.org/officeDocument/2006/extended-properties" xmlns:vt="http://schemas.openxmlformats.org/officeDocument/2006/docPropsVTypes">
  <Template/>
  <TotalTime>5173</TotalTime>
  <Words>3452</Words>
  <Application>Microsoft Office PowerPoint</Application>
  <PresentationFormat>Mukautettu</PresentationFormat>
  <Paragraphs>1032</Paragraphs>
  <Slides>38</Slides>
  <Notes>6</Notes>
  <HiddenSlides>0</HiddenSlides>
  <MMClips>0</MMClips>
  <ScaleCrop>false</ScaleCrop>
  <HeadingPairs>
    <vt:vector size="8" baseType="variant">
      <vt:variant>
        <vt:lpstr>Käytetyt fontit</vt:lpstr>
      </vt:variant>
      <vt:variant>
        <vt:i4>10</vt:i4>
      </vt:variant>
      <vt:variant>
        <vt:lpstr>Teema</vt:lpstr>
      </vt:variant>
      <vt:variant>
        <vt:i4>2</vt:i4>
      </vt:variant>
      <vt:variant>
        <vt:lpstr>Upotetut OLE-palvelimet</vt:lpstr>
      </vt:variant>
      <vt:variant>
        <vt:i4>1</vt:i4>
      </vt:variant>
      <vt:variant>
        <vt:lpstr>Dian otsikot</vt:lpstr>
      </vt:variant>
      <vt:variant>
        <vt:i4>38</vt:i4>
      </vt:variant>
    </vt:vector>
  </HeadingPairs>
  <TitlesOfParts>
    <vt:vector size="51" baseType="lpstr">
      <vt:lpstr>ＭＳ Ｐゴシック</vt:lpstr>
      <vt:lpstr>Arial</vt:lpstr>
      <vt:lpstr>Arial Narrow</vt:lpstr>
      <vt:lpstr>Calibri</vt:lpstr>
      <vt:lpstr>Calibri Light</vt:lpstr>
      <vt:lpstr>Courier New</vt:lpstr>
      <vt:lpstr>Helvetica</vt:lpstr>
      <vt:lpstr>Symbol</vt:lpstr>
      <vt:lpstr>Times New Roman</vt:lpstr>
      <vt:lpstr>Wingdings</vt:lpstr>
      <vt:lpstr>Apotti_PP-pohja</vt:lpstr>
      <vt:lpstr>Office-teema</vt:lpstr>
      <vt:lpstr>Chart</vt:lpstr>
      <vt:lpstr>Asiakas- ja potilastietojärjestelmän hankintapäätöksen taustaa ja perusteluja</vt:lpstr>
      <vt:lpstr>Sisältö</vt:lpstr>
      <vt:lpstr>Hankintamenettelyn yleiskuvaus</vt:lpstr>
      <vt:lpstr>Hankintastrategian linjaukset</vt:lpstr>
      <vt:lpstr>VISIO</vt:lpstr>
      <vt:lpstr>Tavoitteet</vt:lpstr>
      <vt:lpstr>Järjestelmähankinta Tarjousvertailun tulokset</vt:lpstr>
      <vt:lpstr>Tarjousten vertailuperusteet</vt:lpstr>
      <vt:lpstr>Vertailuperuste 1: Hinta</vt:lpstr>
      <vt:lpstr>Vertailuperuste 2.1: Tuotevertailu B</vt:lpstr>
      <vt:lpstr>Vertailuperuste 2.1: Tuotevertailu B</vt:lpstr>
      <vt:lpstr>Vertailuperuste 2.2: Kirjalliset vastaukset vaatimusmäärittelyyn</vt:lpstr>
      <vt:lpstr>Vertailuperuste 2.2: Kirjalliset vastaukset vaatimusmäärittelyyn</vt:lpstr>
      <vt:lpstr>Vertailuperuste 3.1: Projektisuunnitelman sisältö ja laatu</vt:lpstr>
      <vt:lpstr>Vertailuperuste 3.1: Projektisuunnitelman sisältö ja laatu</vt:lpstr>
      <vt:lpstr>Vertailuperuste 3.2: Toimittajan resurssit ja osaaminen</vt:lpstr>
      <vt:lpstr>Vertailuperuste 3.2: Toimittajan resurssit ja osaaminen</vt:lpstr>
      <vt:lpstr>Vertailuperuste 4.1: Integroitavuus ja avoimet rajapinnat</vt:lpstr>
      <vt:lpstr>Vertailuperuste 4.1: Integroitavuus ja avoimet rajapinnat</vt:lpstr>
      <vt:lpstr>Vertailuperuste 4.2: Järjestelmän ylläpidettävyys</vt:lpstr>
      <vt:lpstr>Vertailuperuste 4.2: Järjestelmän ylläpidettävyys</vt:lpstr>
      <vt:lpstr>Vertailun yhteenveto </vt:lpstr>
      <vt:lpstr>Hankkeen laajuus</vt:lpstr>
      <vt:lpstr>PowerPoint-esitys</vt:lpstr>
      <vt:lpstr>PowerPoint-esitys</vt:lpstr>
      <vt:lpstr>Korvattavia pääjärjestelmiä</vt:lpstr>
      <vt:lpstr>Hankkeen hyödyt ja kustannukset</vt:lpstr>
      <vt:lpstr>Hyötyanalyysi + Kustannusennuste = Kustannushyötylaskelma</vt:lpstr>
      <vt:lpstr>Hyötyanalyysin laskelman sisältämät taloudelliset hyödyt</vt:lpstr>
      <vt:lpstr>Tunnistetut hyödyt, joista laskelman kustannushyöty koostuu</vt:lpstr>
      <vt:lpstr>Apotin arvioidut taloudelliset hyödyt kymmenen vuoden aikana</vt:lpstr>
      <vt:lpstr>Laskettu taloudellinen hyötypotentiaali on n.4 % sote-toiminnan kustannuksista</vt:lpstr>
      <vt:lpstr>Hyötyanalyysi + Kustannusennuste = Kustannushyötylaskelma 10 v jakso 2016-2025</vt:lpstr>
      <vt:lpstr>PowerPoint-esitys</vt:lpstr>
      <vt:lpstr>PowerPoint-esitys</vt:lpstr>
      <vt:lpstr>Hankkeen aikataulu</vt:lpstr>
      <vt:lpstr>Toteutus- ja käyttöönotto – Pääprojektit ja aikatauluarvio (päivitetty tarjouksen perusteella)</vt:lpstr>
      <vt:lpstr>Hankintapäätöksen aikataulu</vt:lpstr>
    </vt:vector>
  </TitlesOfParts>
  <Company>Helsingin kaupunki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Suunnitelma toteutus- ja käyttöönottovaiheen maksimiresursoinnista</dc:title>
  <dc:creator>Lindblom Lassi</dc:creator>
  <cp:lastModifiedBy>Heidi Snellman</cp:lastModifiedBy>
  <cp:revision>140</cp:revision>
  <cp:lastPrinted>2015-08-18T09:02:09Z</cp:lastPrinted>
  <dcterms:created xsi:type="dcterms:W3CDTF">2014-12-11T18:33:45Z</dcterms:created>
  <dcterms:modified xsi:type="dcterms:W3CDTF">2016-02-02T07:30:31Z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aredWithUsers">
    <vt:lpwstr/>
  </property>
</Properties>
</file>